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62" r:id="rId6"/>
    <p:sldId id="259" r:id="rId7"/>
    <p:sldId id="275" r:id="rId8"/>
    <p:sldId id="270" r:id="rId9"/>
    <p:sldId id="276" r:id="rId10"/>
    <p:sldId id="260" r:id="rId11"/>
    <p:sldId id="272" r:id="rId12"/>
    <p:sldId id="273" r:id="rId13"/>
    <p:sldId id="277" r:id="rId14"/>
    <p:sldId id="261" r:id="rId15"/>
    <p:sldId id="263" r:id="rId16"/>
    <p:sldId id="264" r:id="rId17"/>
    <p:sldId id="271" r:id="rId18"/>
    <p:sldId id="265" r:id="rId19"/>
    <p:sldId id="267" r:id="rId20"/>
    <p:sldId id="266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7CB"/>
    <a:srgbClr val="A51D22"/>
    <a:srgbClr val="050D12"/>
    <a:srgbClr val="26290B"/>
    <a:srgbClr val="0A0A0A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8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7971" y="-164547"/>
            <a:ext cx="12522491" cy="157726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77920">
                <a:srgbClr val="193F63"/>
              </a:gs>
              <a:gs pos="0">
                <a:schemeClr val="accent1">
                  <a:lumMod val="75000"/>
                </a:schemeClr>
              </a:gs>
              <a:gs pos="58000">
                <a:srgbClr val="112D4A"/>
              </a:gs>
              <a:gs pos="38000">
                <a:srgbClr val="0A1E34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274" y="158330"/>
            <a:ext cx="9471212" cy="10333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00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0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0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0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C511-DC6B-46A0-B56D-47F15EB4E475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E8A6-1354-4C76-A976-769FDA04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A0A0A"/>
            </a:gs>
            <a:gs pos="97403">
              <a:srgbClr val="78A7CB"/>
            </a:gs>
            <a:gs pos="78000">
              <a:schemeClr val="accent1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2526" y="699635"/>
            <a:ext cx="10626948" cy="319104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Perils of Bad Behavior: 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Why </a:t>
            </a: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Misconduct Taints Us 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All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59" y="1640378"/>
            <a:ext cx="8060588" cy="3820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2785" y="3484131"/>
            <a:ext cx="5676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 International Perspective </a:t>
            </a:r>
            <a:b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from the ICRS</a:t>
            </a:r>
            <a:endParaRPr lang="en-US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850" y="2894480"/>
            <a:ext cx="6102752" cy="67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ICRS?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80" y="3323023"/>
            <a:ext cx="5822774" cy="28539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PROTECT THE PUBLIC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Support </a:t>
            </a:r>
            <a:r>
              <a:rPr lang="en-US" dirty="0" smtClean="0"/>
              <a:t>those countries with </a:t>
            </a:r>
            <a:br>
              <a:rPr lang="en-US" dirty="0" smtClean="0"/>
            </a:br>
            <a:r>
              <a:rPr lang="en-US" dirty="0" smtClean="0"/>
              <a:t>chiropractic legislation</a:t>
            </a:r>
          </a:p>
          <a:p>
            <a:r>
              <a:rPr lang="en-US" dirty="0" smtClean="0"/>
              <a:t>Serve as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  <a:r>
              <a:rPr lang="en-US" dirty="0" smtClean="0"/>
              <a:t> for countries </a:t>
            </a:r>
            <a:br>
              <a:rPr lang="en-US" dirty="0" smtClean="0"/>
            </a:br>
            <a:r>
              <a:rPr lang="en-US" dirty="0" smtClean="0"/>
              <a:t>seeking regulation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3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Showcase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best practices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chiropractic regulation</a:t>
            </a:r>
          </a:p>
          <a:p>
            <a:r>
              <a:rPr lang="en-US" dirty="0" smtClean="0"/>
              <a:t>Encourage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greater uniformity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laws while respecting cultural </a:t>
            </a:r>
            <a:br>
              <a:rPr lang="en-US" dirty="0" smtClean="0"/>
            </a:br>
            <a:r>
              <a:rPr lang="en-US" dirty="0" smtClean="0"/>
              <a:t>differences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ICRS?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56" y="1664208"/>
            <a:ext cx="3538032" cy="42976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84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greater uniformity?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923776" cy="5032375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/>
              <a:t>Ease process of relocation for qualified practitioners</a:t>
            </a:r>
          </a:p>
          <a:p>
            <a:pPr lvl="2"/>
            <a:r>
              <a:rPr lang="en-US" sz="3200" dirty="0" smtClean="0"/>
              <a:t>Encourage equivalence in education</a:t>
            </a:r>
          </a:p>
          <a:p>
            <a:pPr lvl="2"/>
            <a:r>
              <a:rPr lang="en-US" sz="3200" dirty="0" smtClean="0"/>
              <a:t>Support fair, due process for disciplinary matters</a:t>
            </a:r>
          </a:p>
          <a:p>
            <a:pPr lvl="2"/>
            <a:r>
              <a:rPr lang="en-US" sz="3200" dirty="0" smtClean="0"/>
              <a:t>Make sure regulations do not stifle development of the profession</a:t>
            </a:r>
          </a:p>
          <a:p>
            <a:pPr lvl="2"/>
            <a:r>
              <a:rPr lang="en-US" sz="3200" dirty="0" smtClean="0"/>
              <a:t>Facilitate exchange of information regarding disciplined doctors so other jurisdictions can make informed decisions</a:t>
            </a:r>
          </a:p>
        </p:txBody>
      </p:sp>
    </p:spTree>
    <p:extLst>
      <p:ext uri="{BB962C8B-B14F-4D97-AF65-F5344CB8AC3E}">
        <p14:creationId xmlns:p14="http://schemas.microsoft.com/office/powerpoint/2010/main" val="33480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23" y="-294284"/>
            <a:ext cx="12556123" cy="76201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203514"/>
            <a:ext cx="10515600" cy="2624517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77920">
                <a:srgbClr val="193F63"/>
              </a:gs>
              <a:gs pos="0">
                <a:schemeClr val="accent1">
                  <a:lumMod val="75000"/>
                </a:schemeClr>
              </a:gs>
              <a:gs pos="58000">
                <a:srgbClr val="112D4A"/>
              </a:gs>
              <a:gs pos="38000">
                <a:srgbClr val="0A1E34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 in the News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in the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4000" dirty="0"/>
              <a:t>Overview of international regulatory issues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revealed </a:t>
            </a:r>
            <a:r>
              <a:rPr lang="en-US" sz="4000" dirty="0"/>
              <a:t>through public news </a:t>
            </a:r>
            <a:r>
              <a:rPr lang="en-US" sz="4000" dirty="0" smtClean="0"/>
              <a:t>articles</a:t>
            </a:r>
          </a:p>
          <a:p>
            <a:pPr lvl="1"/>
            <a:r>
              <a:rPr lang="en-US" sz="3600" dirty="0" smtClean="0"/>
              <a:t>How does the profession appear in the media?</a:t>
            </a:r>
          </a:p>
          <a:p>
            <a:pPr lvl="1"/>
            <a:r>
              <a:rPr lang="en-US" sz="3600" dirty="0" smtClean="0"/>
              <a:t>What are current news stories in your country?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3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Good Rules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could have been done </a:t>
            </a:r>
            <a:r>
              <a:rPr lang="en-US" dirty="0" smtClean="0"/>
              <a:t>to avoid current cases in the news?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proactive steps </a:t>
            </a:r>
            <a:r>
              <a:rPr lang="en-US" dirty="0" smtClean="0"/>
              <a:t>can we take to help increase doctors’ awareness of possible problems?</a:t>
            </a:r>
          </a:p>
          <a:p>
            <a:pPr marL="0" indent="0">
              <a:buNone/>
            </a:pPr>
            <a:r>
              <a:rPr lang="en-US" dirty="0" smtClean="0"/>
              <a:t>Why do carefully worded regulations help?</a:t>
            </a:r>
          </a:p>
          <a:p>
            <a:pPr marL="0" indent="0">
              <a:buNone/>
            </a:pPr>
            <a:r>
              <a:rPr lang="en-US" dirty="0" smtClean="0"/>
              <a:t>How much authority do associations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from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977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take an in-depth look </a:t>
            </a:r>
            <a:br>
              <a:rPr lang="en-US" dirty="0" smtClean="0"/>
            </a:br>
            <a:r>
              <a:rPr lang="en-US" dirty="0" smtClean="0"/>
              <a:t>at some actual disciplinary cases </a:t>
            </a:r>
          </a:p>
          <a:p>
            <a:pPr marL="0" indent="0">
              <a:buNone/>
            </a:pPr>
            <a:r>
              <a:rPr lang="en-US" dirty="0" smtClean="0"/>
              <a:t>Can you identify the violations?</a:t>
            </a:r>
          </a:p>
          <a:p>
            <a:pPr lvl="1"/>
            <a:r>
              <a:rPr lang="en-US" dirty="0" smtClean="0"/>
              <a:t>Refer to handout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06" y="1600394"/>
            <a:ext cx="4563941" cy="34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2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 which point should information be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public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is public information distributed?</a:t>
            </a:r>
          </a:p>
          <a:p>
            <a:pPr lvl="1"/>
            <a:r>
              <a:rPr lang="en-US" dirty="0" smtClean="0"/>
              <a:t>Does it help or hurt the profession when these cases come up?</a:t>
            </a:r>
          </a:p>
          <a:p>
            <a:pPr marL="0" indent="0">
              <a:buNone/>
            </a:pPr>
            <a:r>
              <a:rPr lang="en-US" dirty="0" smtClean="0"/>
              <a:t>How do we ensure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due process </a:t>
            </a:r>
            <a:r>
              <a:rPr lang="en-US" dirty="0" smtClean="0"/>
              <a:t>for all parties?</a:t>
            </a:r>
          </a:p>
          <a:p>
            <a:pPr marL="0" indent="0">
              <a:buNone/>
            </a:pPr>
            <a:r>
              <a:rPr lang="en-US" dirty="0" smtClean="0"/>
              <a:t>Can other doctors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learn from these cases</a:t>
            </a:r>
            <a:r>
              <a:rPr lang="en-US" dirty="0" smtClean="0"/>
              <a:t> once they are public?</a:t>
            </a:r>
          </a:p>
          <a:p>
            <a:pPr marL="0" indent="0">
              <a:buNone/>
            </a:pPr>
            <a:r>
              <a:rPr lang="en-US" dirty="0" smtClean="0"/>
              <a:t>Do regulations need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change</a:t>
            </a:r>
            <a:r>
              <a:rPr lang="en-US" dirty="0" smtClean="0"/>
              <a:t>? How?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274" y="0"/>
            <a:ext cx="9471212" cy="1316736"/>
          </a:xfrm>
        </p:spPr>
        <p:txBody>
          <a:bodyPr>
            <a:normAutofit/>
          </a:bodyPr>
          <a:lstStyle/>
          <a:p>
            <a:r>
              <a:rPr lang="en-US" b="1" dirty="0"/>
              <a:t>We Are Not Alone: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International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5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We cannot improve in isolation</a:t>
            </a:r>
          </a:p>
          <a:p>
            <a:pPr lvl="1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We must work together</a:t>
            </a:r>
          </a:p>
          <a:p>
            <a:pPr marL="0" indent="0">
              <a:buNone/>
            </a:pPr>
            <a:r>
              <a:rPr lang="en-US" sz="4000" dirty="0" smtClean="0"/>
              <a:t>We can </a:t>
            </a:r>
            <a:r>
              <a:rPr lang="en-US" sz="4000" u="sng" dirty="0" smtClean="0"/>
              <a:t>always</a:t>
            </a:r>
            <a:r>
              <a:rPr lang="en-US" sz="4000" dirty="0" smtClean="0"/>
              <a:t> do better! </a:t>
            </a:r>
          </a:p>
          <a:p>
            <a:pPr lvl="1"/>
            <a:r>
              <a:rPr lang="en-US" sz="3600" dirty="0" smtClean="0"/>
              <a:t>We must not fear honest introspection </a:t>
            </a:r>
            <a:br>
              <a:rPr lang="en-US" sz="3600" dirty="0" smtClean="0"/>
            </a:br>
            <a:r>
              <a:rPr lang="en-US" sz="3600" dirty="0" smtClean="0"/>
              <a:t>and evaluation </a:t>
            </a:r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900620"/>
            <a:ext cx="421843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Learn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vocabulary and principles </a:t>
            </a:r>
            <a:r>
              <a:rPr lang="en-US" dirty="0" smtClean="0"/>
              <a:t>behind public protection</a:t>
            </a:r>
          </a:p>
          <a:p>
            <a:pPr lvl="1"/>
            <a:r>
              <a:rPr lang="en-US" dirty="0" smtClean="0"/>
              <a:t>Accreditation</a:t>
            </a:r>
          </a:p>
          <a:p>
            <a:pPr lvl="1"/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Discipline</a:t>
            </a:r>
          </a:p>
          <a:p>
            <a:pPr marL="0" indent="0">
              <a:buNone/>
            </a:pPr>
            <a:r>
              <a:rPr lang="en-US" dirty="0" smtClean="0"/>
              <a:t>Every person, every country has something </a:t>
            </a:r>
            <a:br>
              <a:rPr lang="en-US" dirty="0" smtClean="0"/>
            </a:br>
            <a:r>
              <a:rPr lang="en-US" dirty="0" smtClean="0"/>
              <a:t>they do exceptionally well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only acceptable theft is stealing good ideas!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274" y="0"/>
            <a:ext cx="9471212" cy="1316736"/>
          </a:xfrm>
        </p:spPr>
        <p:txBody>
          <a:bodyPr>
            <a:normAutofit/>
          </a:bodyPr>
          <a:lstStyle/>
          <a:p>
            <a:r>
              <a:rPr lang="en-US" b="1" dirty="0"/>
              <a:t>We Are Not Alone: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International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7" y="-852850"/>
            <a:ext cx="853335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23" y="3764191"/>
            <a:ext cx="6406761" cy="3206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213" y="4579316"/>
            <a:ext cx="7842738" cy="239150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1071" y="5107455"/>
            <a:ext cx="7033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Dr</a:t>
            </a:r>
            <a:r>
              <a:rPr lang="en-US" sz="2800" b="1" dirty="0" smtClean="0"/>
              <a:t> Lisa Richard, Chair</a:t>
            </a:r>
          </a:p>
          <a:p>
            <a:pPr algn="ctr"/>
            <a:r>
              <a:rPr lang="en-US" sz="2800" b="1" dirty="0" err="1" smtClean="0"/>
              <a:t>Ms</a:t>
            </a:r>
            <a:r>
              <a:rPr lang="en-US" sz="2800" b="1" dirty="0" smtClean="0"/>
              <a:t> Donna Cohen, Executive Director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09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Laws / regulations</a:t>
            </a:r>
          </a:p>
          <a:p>
            <a:r>
              <a:rPr lang="en-US" dirty="0" smtClean="0"/>
              <a:t>Codes of conduct</a:t>
            </a:r>
          </a:p>
          <a:p>
            <a:r>
              <a:rPr lang="en-US" dirty="0" smtClean="0"/>
              <a:t>Practitioner guidelines </a:t>
            </a:r>
          </a:p>
          <a:p>
            <a:r>
              <a:rPr lang="en-US" dirty="0" smtClean="0"/>
              <a:t>Standards for accreditation </a:t>
            </a:r>
            <a:br>
              <a:rPr lang="en-US" dirty="0" smtClean="0"/>
            </a:br>
            <a:r>
              <a:rPr lang="en-US" dirty="0" smtClean="0"/>
              <a:t>and examination</a:t>
            </a:r>
          </a:p>
          <a:p>
            <a:r>
              <a:rPr lang="en-US" dirty="0" smtClean="0"/>
              <a:t>People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25998"/>
            <a:ext cx="5334000" cy="23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3633"/>
          <a:stretch/>
        </p:blipFill>
        <p:spPr>
          <a:xfrm>
            <a:off x="0" y="3021232"/>
            <a:ext cx="6562165" cy="383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applications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9120" y="2487168"/>
            <a:ext cx="7305339" cy="288950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need help? With what?</a:t>
            </a:r>
          </a:p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help can you offer others who have regulatory issues?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498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will you apply what you learned here and at other EPIC2019 workshops?</a:t>
            </a:r>
          </a:p>
        </p:txBody>
      </p:sp>
    </p:spTree>
    <p:extLst>
      <p:ext uri="{BB962C8B-B14F-4D97-AF65-F5344CB8AC3E}">
        <p14:creationId xmlns:p14="http://schemas.microsoft.com/office/powerpoint/2010/main" val="13266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46" y="158330"/>
            <a:ext cx="9471212" cy="1033369"/>
          </a:xfrm>
        </p:spPr>
        <p:txBody>
          <a:bodyPr/>
          <a:lstStyle/>
          <a:p>
            <a:r>
              <a:rPr lang="en-US" dirty="0" smtClean="0"/>
              <a:t>Summary /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ICRS is happy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coordinate needs and resources</a:t>
            </a:r>
            <a:r>
              <a:rPr lang="en-US" dirty="0" smtClean="0"/>
              <a:t>, working closely with other organizations</a:t>
            </a:r>
          </a:p>
          <a:p>
            <a:pPr lvl="1"/>
            <a:r>
              <a:rPr lang="en-US" dirty="0" smtClean="0"/>
              <a:t>If we don’t know, we’ll try to send you to someone </a:t>
            </a:r>
            <a:br>
              <a:rPr lang="en-US" dirty="0" smtClean="0"/>
            </a:br>
            <a:r>
              <a:rPr lang="en-US" dirty="0" smtClean="0"/>
              <a:t>who does</a:t>
            </a:r>
          </a:p>
          <a:p>
            <a:pPr marL="0" indent="0">
              <a:buNone/>
            </a:pPr>
            <a:r>
              <a:rPr lang="en-US" dirty="0" smtClean="0"/>
              <a:t>Was this workshop helpful? How can we improve it?</a:t>
            </a:r>
          </a:p>
          <a:p>
            <a:pPr marL="0" indent="0">
              <a:buNone/>
            </a:pPr>
            <a:r>
              <a:rPr lang="en-US" dirty="0" smtClean="0"/>
              <a:t>Would you like to help with any ICRS projects?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65" y="-146304"/>
            <a:ext cx="489819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 lnSpcReduction="10000"/>
          </a:bodyPr>
          <a:lstStyle/>
          <a:p>
            <a:pPr marL="742950" lvl="0" indent="-74295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To understand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role of rules </a:t>
            </a:r>
            <a:r>
              <a:rPr lang="en-US" dirty="0" smtClean="0"/>
              <a:t>in regulation </a:t>
            </a:r>
            <a:br>
              <a:rPr lang="en-US" dirty="0" smtClean="0"/>
            </a:br>
            <a:r>
              <a:rPr lang="en-US" dirty="0" smtClean="0"/>
              <a:t>(as </a:t>
            </a:r>
            <a:r>
              <a:rPr lang="en-US" dirty="0"/>
              <a:t>well as in associations for nations without </a:t>
            </a:r>
            <a:r>
              <a:rPr lang="en-US" dirty="0" smtClean="0"/>
              <a:t>legislation);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To identify, analyze, and apply </a:t>
            </a:r>
            <a:br>
              <a:rPr lang="en-US" dirty="0" smtClean="0"/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rules-based concepts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actual practice scenarios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To develop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safeguards</a:t>
            </a:r>
            <a:r>
              <a:rPr lang="en-US" dirty="0" smtClean="0"/>
              <a:t> for chiropractic practice</a:t>
            </a:r>
          </a:p>
          <a:p>
            <a:pPr marL="742950" lvl="0" indent="-74295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laws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825624"/>
            <a:ext cx="10951464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Three types of law: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300" dirty="0" smtClean="0"/>
              <a:t>Criminal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300" dirty="0" smtClean="0"/>
              <a:t>Civil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300" b="1" dirty="0" smtClean="0">
                <a:solidFill>
                  <a:schemeClr val="accent5">
                    <a:lumMod val="75000"/>
                  </a:schemeClr>
                </a:solidFill>
              </a:rPr>
              <a:t>Administrative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 smtClean="0"/>
              <a:t>Act / Legislation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 smtClean="0"/>
              <a:t>More detailed rules (sometimes called regulations)</a:t>
            </a:r>
          </a:p>
          <a:p>
            <a:pPr lvl="2">
              <a:spcAft>
                <a:spcPts val="1800"/>
              </a:spcAft>
            </a:pPr>
            <a:r>
              <a:rPr lang="en-US" sz="3300" dirty="0" smtClean="0"/>
              <a:t>Similar dues process requirements for other government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919" y="0"/>
            <a:ext cx="6551280" cy="1325563"/>
          </a:xfrm>
        </p:spPr>
        <p:txBody>
          <a:bodyPr/>
          <a:lstStyle/>
          <a:p>
            <a:r>
              <a:rPr lang="en-US" dirty="0" smtClean="0"/>
              <a:t>Why have legislation?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034" y="1825625"/>
            <a:ext cx="6028765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A51D22"/>
                </a:solidFill>
              </a:rPr>
              <a:t>PROTECT THE PUBLIC</a:t>
            </a:r>
          </a:p>
          <a:p>
            <a:r>
              <a:rPr lang="en-US" dirty="0" smtClean="0"/>
              <a:t>What other benefits do you think legislation provides?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239486"/>
            <a:ext cx="4593087" cy="7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legislation?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Practice Act (Legislation) – Administrative Law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title protection &amp; defines practice</a:t>
            </a:r>
          </a:p>
          <a:p>
            <a:pPr lvl="1"/>
            <a:r>
              <a:rPr lang="en-US" dirty="0" smtClean="0"/>
              <a:t>Creates a </a:t>
            </a:r>
            <a:r>
              <a:rPr lang="en-US" b="1" dirty="0" smtClean="0"/>
              <a:t>body</a:t>
            </a:r>
            <a:r>
              <a:rPr lang="en-US" dirty="0" smtClean="0"/>
              <a:t> to enforce the law and set up regulations</a:t>
            </a:r>
          </a:p>
          <a:p>
            <a:pPr lvl="1"/>
            <a:r>
              <a:rPr lang="en-US" dirty="0" smtClean="0"/>
              <a:t>Establishes </a:t>
            </a:r>
            <a:r>
              <a:rPr lang="en-US" b="1" dirty="0" smtClean="0"/>
              <a:t>requirements to practice</a:t>
            </a:r>
          </a:p>
          <a:p>
            <a:pPr lvl="1"/>
            <a:r>
              <a:rPr lang="en-US" dirty="0" smtClean="0"/>
              <a:t>Determines </a:t>
            </a:r>
            <a:r>
              <a:rPr lang="en-US" b="1" dirty="0" smtClean="0"/>
              <a:t>when and how practice privilege should be revoked</a:t>
            </a:r>
          </a:p>
          <a:p>
            <a:pPr lvl="1"/>
            <a:r>
              <a:rPr lang="en-US" dirty="0" smtClean="0"/>
              <a:t>Generally has a lower </a:t>
            </a:r>
            <a:r>
              <a:rPr lang="en-US" b="1" dirty="0" smtClean="0"/>
              <a:t>burden of proof </a:t>
            </a:r>
            <a:r>
              <a:rPr lang="en-US" dirty="0" smtClean="0"/>
              <a:t>than other two types of law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details?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017" y="1587880"/>
            <a:ext cx="7525966" cy="48744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87188" y="1178786"/>
            <a:ext cx="941592" cy="5679214"/>
            <a:chOff x="7951780" y="1579471"/>
            <a:chExt cx="941592" cy="5679214"/>
          </a:xfrm>
        </p:grpSpPr>
        <p:sp>
          <p:nvSpPr>
            <p:cNvPr id="5" name="TextBox 4"/>
            <p:cNvSpPr txBox="1"/>
            <p:nvPr/>
          </p:nvSpPr>
          <p:spPr>
            <a:xfrm rot="3594555">
              <a:off x="5822933" y="4188245"/>
              <a:ext cx="5679214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MORE DETAILED GUIDANCE</a:t>
              </a:r>
              <a:endParaRPr lang="en-US" sz="2000" dirty="0"/>
            </a:p>
          </p:txBody>
        </p:sp>
        <p:sp>
          <p:nvSpPr>
            <p:cNvPr id="7" name="Right Arrow 6"/>
            <p:cNvSpPr/>
            <p:nvPr/>
          </p:nvSpPr>
          <p:spPr>
            <a:xfrm rot="3594555">
              <a:off x="5628373" y="4201747"/>
              <a:ext cx="5192715" cy="5459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 rot="18033267">
            <a:off x="1845236" y="3342248"/>
            <a:ext cx="421933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MORE AUTHORITY</a:t>
            </a:r>
          </a:p>
          <a:p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 rot="18033267">
            <a:off x="1729619" y="3884266"/>
            <a:ext cx="4622057" cy="493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ICRS?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r="33034" b="1528"/>
          <a:stretch/>
        </p:blipFill>
        <p:spPr>
          <a:xfrm>
            <a:off x="-16797" y="1389888"/>
            <a:ext cx="4223037" cy="546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542" y="1856231"/>
            <a:ext cx="7724938" cy="4535425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3600" dirty="0" smtClean="0"/>
              <a:t>International non-profit</a:t>
            </a:r>
          </a:p>
          <a:p>
            <a:pPr lvl="1"/>
            <a:r>
              <a:rPr lang="en-US" sz="3600" dirty="0" smtClean="0"/>
              <a:t>Based out of Canada</a:t>
            </a:r>
          </a:p>
          <a:p>
            <a:pPr lvl="1"/>
            <a:r>
              <a:rPr lang="en-US" sz="3600" dirty="0" smtClean="0"/>
              <a:t>Totally volunteer powered</a:t>
            </a:r>
          </a:p>
          <a:p>
            <a:pPr lvl="1"/>
            <a:r>
              <a:rPr lang="en-US" sz="3600" dirty="0" smtClean="0"/>
              <a:t>Membership for organizations, </a:t>
            </a:r>
            <a:br>
              <a:rPr lang="en-US" sz="3600" dirty="0" smtClean="0"/>
            </a:br>
            <a:r>
              <a:rPr lang="en-US" sz="3600" dirty="0" smtClean="0"/>
              <a:t>not individuals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ICRS?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r="33034" b="1528"/>
          <a:stretch/>
        </p:blipFill>
        <p:spPr>
          <a:xfrm>
            <a:off x="-16797" y="1389888"/>
            <a:ext cx="4223037" cy="546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542" y="1856231"/>
            <a:ext cx="7724938" cy="4535425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Mission:</a:t>
            </a:r>
          </a:p>
          <a:p>
            <a:pPr marL="457200" lvl="1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4000" i="1" dirty="0"/>
              <a:t>Best practices in international chiropractic regulation </a:t>
            </a:r>
            <a:br>
              <a:rPr lang="en-US" sz="4000" i="1" dirty="0"/>
            </a:br>
            <a:r>
              <a:rPr lang="en-US" sz="4000" i="1" dirty="0"/>
              <a:t>​to protect the public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488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The Perils of Bad Behavior:  Why Misconduct Taints Us All  </vt:lpstr>
      <vt:lpstr>PowerPoint Presentation</vt:lpstr>
      <vt:lpstr>Learning objectives</vt:lpstr>
      <vt:lpstr>What types of laws are there?</vt:lpstr>
      <vt:lpstr>Why have legislation?</vt:lpstr>
      <vt:lpstr>Why legislation?</vt:lpstr>
      <vt:lpstr>Where are the details?</vt:lpstr>
      <vt:lpstr>What is ICRS?</vt:lpstr>
      <vt:lpstr>What is ICRS?</vt:lpstr>
      <vt:lpstr>Why ICRS?</vt:lpstr>
      <vt:lpstr>Why ICRS?</vt:lpstr>
      <vt:lpstr>Why greater uniformity?</vt:lpstr>
      <vt:lpstr>Regulation in the News</vt:lpstr>
      <vt:lpstr>Regulation in the News</vt:lpstr>
      <vt:lpstr>Why Good Rules Matter</vt:lpstr>
      <vt:lpstr>Learning from Experience</vt:lpstr>
      <vt:lpstr>Discussion</vt:lpstr>
      <vt:lpstr>We Are Not Alone:  International Community</vt:lpstr>
      <vt:lpstr>We Are Not Alone:  International Community</vt:lpstr>
      <vt:lpstr>Types of Resources:</vt:lpstr>
      <vt:lpstr>Take home applications</vt:lpstr>
      <vt:lpstr>Summary /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Perils of Bad Behavior: Why Misconduct Taints Us All.   An International Perspective from the ICRS.</dc:title>
  <dc:creator>Pat Ingham</dc:creator>
  <cp:lastModifiedBy>GRP-DML</cp:lastModifiedBy>
  <cp:revision>37</cp:revision>
  <dcterms:created xsi:type="dcterms:W3CDTF">2019-01-17T22:41:08Z</dcterms:created>
  <dcterms:modified xsi:type="dcterms:W3CDTF">2019-03-16T23:37:49Z</dcterms:modified>
</cp:coreProperties>
</file>