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96" r:id="rId2"/>
    <p:sldId id="295" r:id="rId3"/>
    <p:sldId id="299" r:id="rId4"/>
    <p:sldId id="293" r:id="rId5"/>
    <p:sldId id="257" r:id="rId6"/>
    <p:sldId id="260" r:id="rId7"/>
    <p:sldId id="258" r:id="rId8"/>
    <p:sldId id="261" r:id="rId9"/>
    <p:sldId id="289" r:id="rId10"/>
    <p:sldId id="290" r:id="rId11"/>
    <p:sldId id="269" r:id="rId12"/>
    <p:sldId id="267" r:id="rId13"/>
    <p:sldId id="268" r:id="rId14"/>
    <p:sldId id="263" r:id="rId15"/>
    <p:sldId id="262" r:id="rId16"/>
    <p:sldId id="266" r:id="rId17"/>
    <p:sldId id="265" r:id="rId18"/>
    <p:sldId id="264" r:id="rId19"/>
    <p:sldId id="270" r:id="rId20"/>
    <p:sldId id="271" r:id="rId21"/>
    <p:sldId id="272" r:id="rId22"/>
    <p:sldId id="273" r:id="rId23"/>
    <p:sldId id="292" r:id="rId24"/>
    <p:sldId id="274" r:id="rId25"/>
    <p:sldId id="277" r:id="rId26"/>
    <p:sldId id="280" r:id="rId27"/>
    <p:sldId id="276" r:id="rId28"/>
    <p:sldId id="278" r:id="rId29"/>
    <p:sldId id="275" r:id="rId30"/>
    <p:sldId id="259" r:id="rId31"/>
    <p:sldId id="281" r:id="rId32"/>
    <p:sldId id="282" r:id="rId33"/>
    <p:sldId id="288" r:id="rId34"/>
    <p:sldId id="283" r:id="rId35"/>
    <p:sldId id="284" r:id="rId36"/>
    <p:sldId id="285" r:id="rId37"/>
    <p:sldId id="286" r:id="rId38"/>
    <p:sldId id="287" r:id="rId39"/>
    <p:sldId id="294" r:id="rId40"/>
    <p:sldId id="279" r:id="rId41"/>
    <p:sldId id="291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AADC"/>
    <a:srgbClr val="8F402F"/>
    <a:srgbClr val="93DAFF"/>
    <a:srgbClr val="E2FFFF"/>
    <a:srgbClr val="FFCCFF"/>
    <a:srgbClr val="1C8ADB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386" autoAdjust="0"/>
  </p:normalViewPr>
  <p:slideViewPr>
    <p:cSldViewPr snapToGrid="0">
      <p:cViewPr varScale="1">
        <p:scale>
          <a:sx n="104" d="100"/>
          <a:sy n="104" d="100"/>
        </p:scale>
        <p:origin x="7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8F7E-4F57-4931-8C0B-817FCCB46BA7}" type="datetimeFigureOut">
              <a:rPr lang="en-US" smtClean="0"/>
              <a:t>5/14/2021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84646-C0D7-4650-93DF-48C509505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2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80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GCC:  </a:t>
            </a:r>
            <a:r>
              <a:rPr lang="en-US" b="1" dirty="0"/>
              <a:t>Registrant Survey 2020 </a:t>
            </a:r>
            <a:r>
              <a:rPr lang="en-US" dirty="0"/>
              <a:t>- to explore registrants views  including qualifications, job satisfaction, clinical practice and the future of the profession. 968 registrants completed survey.</a:t>
            </a:r>
          </a:p>
          <a:p>
            <a:r>
              <a:rPr lang="en-US" b="1" dirty="0"/>
              <a:t>Public perceptions research 2020 </a:t>
            </a:r>
            <a:r>
              <a:rPr lang="en-US" dirty="0"/>
              <a:t>- national survey of over 1,000 members of UK public: public perceptions / awareness of chiropractic services. Also 243 chiropractic patients who have visited a chiropractor for treatment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Chiropractic Board of Australia - 2019: Practitioner and community perceptions of (Ahpra) and the National Boards: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8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95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6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96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1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3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618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47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533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40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87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2060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43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70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52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272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29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Rasha-Abual-Ragheb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(aka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Rasha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Abu)   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Stephanie Hazelton (aka Ayla Wolf)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098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494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74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/>
              <a:t>40 Different personal name formats;  240 countries;  130+ different address formats;  6,000 languages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14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7974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19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162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4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317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52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75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712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792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655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telephone numbers, fax, email, websites  TRACK HISTORY OF ADDRESSES, PHONES, NAMES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761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6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13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99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4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0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12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NBCE 2020 Practice Analysis – Validity of exam content, also snapshot of the profession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884646-C0D7-4650-93DF-48C5095055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6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B94F0-4A62-4E56-8F3B-458F142D88D8}" type="datetime1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36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03EE-DED4-478A-AFEB-8411897DA7E1}" type="datetime1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39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9CF55-2702-4541-8A95-8168825701F0}" type="datetime1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2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22D389-D991-469D-A1B1-5018CB6D076A}"/>
              </a:ext>
            </a:extLst>
          </p:cNvPr>
          <p:cNvSpPr/>
          <p:nvPr userDrawn="1"/>
        </p:nvSpPr>
        <p:spPr>
          <a:xfrm>
            <a:off x="-30480" y="-1"/>
            <a:ext cx="12252960" cy="1325563"/>
          </a:xfrm>
          <a:prstGeom prst="rect">
            <a:avLst/>
          </a:prstGeom>
          <a:blipFill>
            <a:blip r:embed="rId2"/>
            <a:stretch>
              <a:fillRect t="-4978" r="-570" b="-5251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/>
          <a:lstStyle>
            <a:lvl1pPr>
              <a:defRPr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1EF931-B773-4EE3-BEDB-DBA08D737074}"/>
              </a:ext>
            </a:extLst>
          </p:cNvPr>
          <p:cNvSpPr txBox="1"/>
          <p:nvPr userDrawn="1"/>
        </p:nvSpPr>
        <p:spPr>
          <a:xfrm>
            <a:off x="11511185" y="6289705"/>
            <a:ext cx="49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94AD690-18F9-4E04-B639-139D19ED5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1536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8148B-1984-41D6-BC20-E7EC96DDB241}" type="datetime1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73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27C38-A683-4EAC-8913-B8473EDB1EBE}" type="datetime1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B561B-4353-4354-91B0-A3744148ACF6}" type="datetime1">
              <a:rPr lang="en-US" smtClean="0"/>
              <a:t>5/14/2021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3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D952A-B92F-4F4D-AF3C-B8788CD8C6A5}" type="datetime1">
              <a:rPr lang="en-US" smtClean="0"/>
              <a:t>5/14/2021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66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F30D384-C035-431C-B555-A65222E01138}"/>
              </a:ext>
            </a:extLst>
          </p:cNvPr>
          <p:cNvSpPr txBox="1"/>
          <p:nvPr userDrawn="1"/>
        </p:nvSpPr>
        <p:spPr>
          <a:xfrm>
            <a:off x="11511185" y="6289705"/>
            <a:ext cx="49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894AD690-18F9-4E04-B639-139D19ED5F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264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9B8D3-565F-4936-A3B4-C2D7647CA1D6}" type="datetime1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5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FD310-CDC4-4B5C-9B15-52FF6BA8422B}" type="datetime1">
              <a:rPr lang="en-US" smtClean="0"/>
              <a:t>5/14/2021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4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776B-2DFE-4D5D-B3FB-EF3F18C708D2}" type="datetime1">
              <a:rPr lang="en-US" smtClean="0"/>
              <a:t>5/14/2021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21AD-F99C-4091-8BFE-AF694F809F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5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cdi.nl/book2.htm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" TargetMode="External"/><Relationship Id="rId7" Type="http://schemas.openxmlformats.org/officeDocument/2006/relationships/hyperlink" Target="https://www.oregon.gov/obce/Pages/index.aspx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hiropracticboard.gov.au/" TargetMode="External"/><Relationship Id="rId5" Type="http://schemas.openxmlformats.org/officeDocument/2006/relationships/hyperlink" Target="https://www.chiropracticboard.org.nz/" TargetMode="External"/><Relationship Id="rId4" Type="http://schemas.openxmlformats.org/officeDocument/2006/relationships/hyperlink" Target="https://www.gcc-uk.org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031DD-783C-4682-9F3E-97FF1590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1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45F56E-4C94-4900-8259-854E798DC395}"/>
              </a:ext>
            </a:extLst>
          </p:cNvPr>
          <p:cNvGrpSpPr/>
          <p:nvPr/>
        </p:nvGrpSpPr>
        <p:grpSpPr>
          <a:xfrm>
            <a:off x="203201" y="196905"/>
            <a:ext cx="8636000" cy="1535134"/>
            <a:chOff x="203200" y="196904"/>
            <a:chExt cx="11988800" cy="2144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AD3B51-E9BE-4B18-BEE5-D39B46E63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82" b="9676"/>
            <a:stretch/>
          </p:blipFill>
          <p:spPr>
            <a:xfrm>
              <a:off x="203200" y="196904"/>
              <a:ext cx="11988800" cy="21133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3FBFFB-4E5B-4148-8039-381C65151E23}"/>
                </a:ext>
              </a:extLst>
            </p:cNvPr>
            <p:cNvSpPr/>
            <p:nvPr/>
          </p:nvSpPr>
          <p:spPr>
            <a:xfrm>
              <a:off x="6890327" y="1976582"/>
              <a:ext cx="2881746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41E4BA-30B8-4228-A40D-BA0D9B8A97F9}"/>
              </a:ext>
            </a:extLst>
          </p:cNvPr>
          <p:cNvSpPr txBox="1"/>
          <p:nvPr/>
        </p:nvSpPr>
        <p:spPr>
          <a:xfrm>
            <a:off x="4761346" y="1732038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CC551-5AB1-4627-9DE9-24376AC2FC96}"/>
              </a:ext>
            </a:extLst>
          </p:cNvPr>
          <p:cNvSpPr txBox="1"/>
          <p:nvPr/>
        </p:nvSpPr>
        <p:spPr>
          <a:xfrm>
            <a:off x="1468581" y="2660073"/>
            <a:ext cx="9735127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Welcome 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Dr Wayne Minter, ICRS Chair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ICRS Overview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Program: It’s All About the Data </a:t>
            </a:r>
            <a:b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Donna M Cohen, ICRS Executive Director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Organizations Registered to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Regulatory Members: Canada, New Zealand, UK, Australia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CCE-International 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Dr Cynthia Peterson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All Other Updates</a:t>
            </a:r>
          </a:p>
        </p:txBody>
      </p:sp>
    </p:spTree>
    <p:extLst>
      <p:ext uri="{BB962C8B-B14F-4D97-AF65-F5344CB8AC3E}">
        <p14:creationId xmlns:p14="http://schemas.microsoft.com/office/powerpoint/2010/main" val="7713280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249EF81C-7027-48CD-8B31-3E5EB6D17CDA}"/>
              </a:ext>
            </a:extLst>
          </p:cNvPr>
          <p:cNvSpPr/>
          <p:nvPr/>
        </p:nvSpPr>
        <p:spPr>
          <a:xfrm>
            <a:off x="2743200" y="2121408"/>
            <a:ext cx="7232904" cy="886968"/>
          </a:xfrm>
          <a:prstGeom prst="rightArrowCallout">
            <a:avLst>
              <a:gd name="adj1" fmla="val 47680"/>
              <a:gd name="adj2" fmla="val 50000"/>
              <a:gd name="adj3" fmla="val 27062"/>
              <a:gd name="adj4" fmla="val 8381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73653-FB57-4D6D-923E-A8795C67B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9463"/>
            <a:ext cx="10515600" cy="4883412"/>
          </a:xfrm>
        </p:spPr>
        <p:txBody>
          <a:bodyPr/>
          <a:lstStyle/>
          <a:p>
            <a:pPr marL="2293938" indent="-527050">
              <a:buNone/>
            </a:pPr>
            <a:r>
              <a:rPr lang="en-US" dirty="0">
                <a:latin typeface="Arial Black" panose="020B0A04020102020204" pitchFamily="34" charset="0"/>
              </a:rPr>
              <a:t>Trustworthiness</a:t>
            </a:r>
          </a:p>
          <a:p>
            <a:pPr marL="2293938" indent="0">
              <a:spcBef>
                <a:spcPts val="1200"/>
              </a:spcBef>
              <a:buNone/>
            </a:pPr>
            <a:r>
              <a:rPr lang="en-US" dirty="0"/>
              <a:t>“We had 4,348 instances last year </a:t>
            </a:r>
            <a:br>
              <a:rPr lang="en-US" dirty="0"/>
            </a:br>
            <a:r>
              <a:rPr lang="en-US" dirty="0"/>
              <a:t>of acting in the public interest”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Reports should still address non-measurable issues</a:t>
            </a:r>
          </a:p>
          <a:p>
            <a:pPr>
              <a:spcBef>
                <a:spcPts val="1500"/>
              </a:spcBef>
            </a:pPr>
            <a:r>
              <a:rPr lang="en-US" dirty="0"/>
              <a:t>Can still be </a:t>
            </a:r>
            <a:r>
              <a:rPr lang="en-US" u="sng" dirty="0"/>
              <a:t>surveyed</a:t>
            </a:r>
            <a:r>
              <a:rPr lang="en-US" dirty="0"/>
              <a:t> – GCC, CBA</a:t>
            </a:r>
          </a:p>
          <a:p>
            <a:pPr lvl="1"/>
            <a:r>
              <a:rPr lang="en-US" dirty="0"/>
              <a:t>How is your organization perceived</a:t>
            </a:r>
          </a:p>
          <a:p>
            <a:pPr lvl="1"/>
            <a:r>
              <a:rPr lang="en-US" dirty="0"/>
              <a:t>Primary and secondary stakeholders</a:t>
            </a:r>
          </a:p>
          <a:p>
            <a:pPr>
              <a:spcBef>
                <a:spcPts val="1500"/>
              </a:spcBef>
            </a:pPr>
            <a:r>
              <a:rPr lang="en-US" u="sng" dirty="0"/>
              <a:t>List</a:t>
            </a:r>
            <a:r>
              <a:rPr lang="en-US" dirty="0"/>
              <a:t> improvements to services and resources</a:t>
            </a:r>
          </a:p>
          <a:p>
            <a:pPr>
              <a:spcBef>
                <a:spcPts val="1500"/>
              </a:spcBef>
            </a:pPr>
            <a:r>
              <a:rPr lang="en-US" u="sng" dirty="0"/>
              <a:t>Remind</a:t>
            </a:r>
            <a:r>
              <a:rPr lang="en-US" dirty="0"/>
              <a:t> that data and transactions are secure</a:t>
            </a:r>
            <a:endParaRPr lang="en-US" u="sng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DABB6-C1A0-4193-83FD-1DFE0F62A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Perceptions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406E3F-BC92-4345-8966-9F0E024C0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946" y="0"/>
            <a:ext cx="2552054" cy="39055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39CEA2-7CC6-4208-BB89-06F18B9BF332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0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690CD-52F8-459F-AAED-247FFCF3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86131-69C3-4312-B6B6-7537F6ED5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 Black" panose="020B0A04020102020204" pitchFamily="34" charset="0"/>
              </a:rPr>
              <a:t>Metrics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The actual data fields</a:t>
            </a:r>
          </a:p>
          <a:p>
            <a:pPr lvl="1">
              <a:lnSpc>
                <a:spcPct val="100000"/>
              </a:lnSpc>
              <a:spcAft>
                <a:spcPts val="2000"/>
              </a:spcAft>
            </a:pPr>
            <a:r>
              <a:rPr lang="en-US" dirty="0"/>
              <a:t>Useful info?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 Black" panose="020B0A04020102020204" pitchFamily="34" charset="0"/>
              </a:rPr>
              <a:t>Key Performance Indicators / Measures (KPI/KPM)</a:t>
            </a:r>
          </a:p>
          <a:p>
            <a:pPr lvl="1">
              <a:lnSpc>
                <a:spcPct val="100000"/>
              </a:lnSpc>
              <a:spcAft>
                <a:spcPts val="2000"/>
              </a:spcAft>
            </a:pPr>
            <a:r>
              <a:rPr lang="en-US" dirty="0"/>
              <a:t>Strategically defined to support objectives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Arial Black" panose="020B0A04020102020204" pitchFamily="34" charset="0"/>
              </a:rPr>
              <a:t>Analytics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interpretations of data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transforms numbers / metrics into actionable ideas &amp; insights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3B39DF-4D57-4572-961F-E780D3C87814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9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D7CB18-9DB5-43D6-87C8-79380803D3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9813" cy="6858000"/>
          </a:xfr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1BBAB55-93AE-40E1-B1E2-EE1CF41CB0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8" t="30639" r="9371" b="38897"/>
          <a:stretch/>
        </p:blipFill>
        <p:spPr>
          <a:xfrm>
            <a:off x="4826712" y="932899"/>
            <a:ext cx="7365288" cy="39439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935392-73FB-4600-BB82-A9DD04A02DDF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319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A854A9-98F2-4FF7-B996-CD6DAEA811B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9" b="7250"/>
          <a:stretch/>
        </p:blipFill>
        <p:spPr>
          <a:xfrm>
            <a:off x="707136" y="160337"/>
            <a:ext cx="5864225" cy="6537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10C889-3E53-4179-AC98-27D3F6EC7E71}"/>
              </a:ext>
            </a:extLst>
          </p:cNvPr>
          <p:cNvSpPr txBox="1"/>
          <p:nvPr/>
        </p:nvSpPr>
        <p:spPr>
          <a:xfrm>
            <a:off x="6977182" y="2351781"/>
            <a:ext cx="4160210" cy="1077218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Black" panose="020B0A04020102020204" pitchFamily="34" charset="0"/>
              </a:rPr>
              <a:t>Increasing use of</a:t>
            </a:r>
          </a:p>
          <a:p>
            <a:r>
              <a:rPr lang="en-US" sz="3200" dirty="0">
                <a:latin typeface="Arial Black" panose="020B0A04020102020204" pitchFamily="34" charset="0"/>
              </a:rPr>
              <a:t>INFOGRAPHICS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5852CC-7546-4CEF-89D4-A339F805BCA1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46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C208E-8093-468B-B026-6A972E3836B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15162" r="21180"/>
          <a:stretch/>
        </p:blipFill>
        <p:spPr>
          <a:xfrm>
            <a:off x="418454" y="2782888"/>
            <a:ext cx="5270500" cy="375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5FCD30-1768-412A-B593-DD632B916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005"/>
          <a:stretch/>
        </p:blipFill>
        <p:spPr>
          <a:xfrm>
            <a:off x="335657" y="1932907"/>
            <a:ext cx="4880972" cy="6666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C4EBB2-6B63-442D-995C-0F93F2FFF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930" y="-59978"/>
            <a:ext cx="4318928" cy="2136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127D6-48DD-4D68-BE5F-65C83974E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888" y="2120974"/>
            <a:ext cx="5430008" cy="466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D23B1-F2D1-4727-A736-E50523F904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1327"/>
          <a:stretch/>
        </p:blipFill>
        <p:spPr>
          <a:xfrm>
            <a:off x="6883307" y="2702684"/>
            <a:ext cx="3915321" cy="35674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1FD6FC-9677-4451-AEB4-03495163A742}"/>
              </a:ext>
            </a:extLst>
          </p:cNvPr>
          <p:cNvSpPr txBox="1"/>
          <p:nvPr/>
        </p:nvSpPr>
        <p:spPr>
          <a:xfrm>
            <a:off x="5559552" y="603504"/>
            <a:ext cx="4318928" cy="954107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Exemplary graphics &amp; analytics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B8BD84-7053-4FEE-AACE-B98E2E4E71D5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6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ropractic Board of Australia - Home">
            <a:extLst>
              <a:ext uri="{FF2B5EF4-FFF2-40B4-BE49-F238E27FC236}">
                <a16:creationId xmlns:a16="http://schemas.microsoft.com/office/drawing/2014/main" id="{4F528438-29FC-4CA9-A47C-66B5C798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08" y="462462"/>
            <a:ext cx="7429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04BBF3-1653-4563-BF3F-8CE664133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894" y="2352046"/>
            <a:ext cx="8106906" cy="4505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B95B37-C98B-4C5D-8315-C12546888FC8}"/>
              </a:ext>
            </a:extLst>
          </p:cNvPr>
          <p:cNvSpPr txBox="1"/>
          <p:nvPr/>
        </p:nvSpPr>
        <p:spPr>
          <a:xfrm>
            <a:off x="603504" y="3429000"/>
            <a:ext cx="2423160" cy="138499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Easy to understand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metrics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0E34C2-C29C-4913-B546-A05C4DD88F59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27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40E511-6074-47DE-B4D4-CD2971747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59" y="315657"/>
            <a:ext cx="7320011" cy="561488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4BBBBFB-C983-4696-95EB-187DB43D9A6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tretch/>
        </p:blipFill>
        <p:spPr>
          <a:xfrm>
            <a:off x="301752" y="2000250"/>
            <a:ext cx="8058150" cy="4002088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05152B65-D637-4569-A002-08D851F73E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946" b="28531"/>
          <a:stretch/>
        </p:blipFill>
        <p:spPr>
          <a:xfrm>
            <a:off x="7851265" y="64008"/>
            <a:ext cx="4033994" cy="28595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7AB1B8-011C-47E7-843C-F68D4FCD6FC7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06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1">
                <a:lumMod val="8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448046-45F8-40A2-BDBF-71BB44048609}"/>
              </a:ext>
            </a:extLst>
          </p:cNvPr>
          <p:cNvSpPr/>
          <p:nvPr/>
        </p:nvSpPr>
        <p:spPr>
          <a:xfrm>
            <a:off x="1807464" y="1545336"/>
            <a:ext cx="8577072" cy="512064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BF1A-76F4-4A72-8307-7859FB8F2B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09673" y="3122232"/>
            <a:ext cx="6772655" cy="25368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i="1" dirty="0"/>
              <a:t>Chiropractic Examiners, Board of </a:t>
            </a:r>
          </a:p>
          <a:p>
            <a:pPr marL="0" indent="0" algn="ctr">
              <a:buNone/>
            </a:pPr>
            <a:r>
              <a:rPr lang="en-US" sz="3200" i="1" dirty="0"/>
              <a:t>Annual Performance Progress Report</a:t>
            </a:r>
          </a:p>
          <a:p>
            <a:pPr marL="0" indent="0" algn="ctr">
              <a:buNone/>
            </a:pPr>
            <a:r>
              <a:rPr lang="en-US" dirty="0"/>
              <a:t>Reporting Year 2020 </a:t>
            </a:r>
          </a:p>
          <a:p>
            <a:pPr marL="0" indent="0" algn="ctr">
              <a:buNone/>
            </a:pPr>
            <a:r>
              <a:rPr lang="en-US" sz="2400" dirty="0"/>
              <a:t>Published: 10/1/2020 1:18:47 PM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2B69C-928A-4C05-B95B-B4E8F2D63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38" y="338328"/>
            <a:ext cx="11461923" cy="10607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0283B5-9CA7-4D1E-9535-9C96C897AED9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0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03EDF8-C3D0-40AC-964B-66A68FA655D3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978839409"/>
              </p:ext>
            </p:extLst>
          </p:nvPr>
        </p:nvGraphicFramePr>
        <p:xfrm>
          <a:off x="515687" y="479996"/>
          <a:ext cx="11160625" cy="58980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4480">
                  <a:extLst>
                    <a:ext uri="{9D8B030D-6E8A-4147-A177-3AD203B41FA5}">
                      <a16:colId xmlns:a16="http://schemas.microsoft.com/office/drawing/2014/main" val="3089402482"/>
                    </a:ext>
                  </a:extLst>
                </a:gridCol>
                <a:gridCol w="10616145">
                  <a:extLst>
                    <a:ext uri="{9D8B030D-6E8A-4147-A177-3AD203B41FA5}">
                      <a16:colId xmlns:a16="http://schemas.microsoft.com/office/drawing/2014/main" val="2585970374"/>
                    </a:ext>
                  </a:extLst>
                </a:gridCol>
              </a:tblGrid>
              <a:tr h="295628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Arial Black" panose="020B0A04020102020204" pitchFamily="34" charset="0"/>
                        </a:rPr>
                        <a:t>Approved Key Performance Measures (KPMs)</a:t>
                      </a:r>
                      <a:endParaRPr lang="en-US" sz="1800" b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0899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1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Average number of days to resolve a complaint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968602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2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Percent of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sexual misconduct/boundary complaints </a:t>
                      </a:r>
                      <a:r>
                        <a:rPr lang="en-US" sz="2000" dirty="0">
                          <a:effectLst/>
                        </a:rPr>
                        <a:t>resolved in 180 days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88743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3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Percentage of new complaints assessed, investigated, presented to board within 120 days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208488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Percentage of chiropractic physicians meeting annual continuing education requirements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66840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Percentage of licenses issued within 5 days once all application components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(that are responsibility of applicant) have been received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601331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6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</a:rPr>
                        <a:t> Customer Service </a:t>
                      </a:r>
                      <a:r>
                        <a:rPr lang="en-US" sz="2000" dirty="0">
                          <a:effectLst/>
                        </a:rPr>
                        <a:t>- Percent of customers rating their satisfaction with the agency's customer service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as "good" or "excellent": overall customer service, timeliness, accuracy, helpfulness, expertise, and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availability of information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042143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7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Board Best Practices - Percent of total best practices met by Board. 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948573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8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Days between complaint receipt and investigation preparation for Board. Percent of cases having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investigative reports written within 120 days from when complaint is received to when investigation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prepared for Board review/action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718207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9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Days between investigation preparation and presentation to Board. Percent of cases, with prepared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investigation ready for Board review/action, presented to the Board within 30 days of completion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27431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 Black" panose="020B0A04020102020204" pitchFamily="34" charset="0"/>
                        </a:rPr>
                        <a:t>10</a:t>
                      </a:r>
                      <a:endParaRPr lang="en-US" sz="20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046" marR="53046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Days between Board review/initial action and case closure. Percent of cases closed within 90 days of  </a:t>
                      </a:r>
                      <a:br>
                        <a:rPr lang="en-US" sz="2000" dirty="0">
                          <a:effectLst/>
                        </a:rPr>
                      </a:br>
                      <a:r>
                        <a:rPr lang="en-US" sz="2000" dirty="0">
                          <a:effectLst/>
                        </a:rPr>
                        <a:t> Board review/initial action.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270980288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B3A7F5C-DEDD-4559-8C99-959E9267A498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70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46E6-ABE7-45DA-819D-BD67E18D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BEF20-8EA0-4C24-BD90-1B1E8759A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9143"/>
            <a:ext cx="10515600" cy="4823732"/>
          </a:xfrm>
        </p:spPr>
        <p:txBody>
          <a:bodyPr>
            <a:normAutofit/>
          </a:bodyPr>
          <a:lstStyle/>
          <a:p>
            <a:pPr marL="0" indent="0">
              <a:spcAft>
                <a:spcPts val="1500"/>
              </a:spcAft>
              <a:buNone/>
            </a:pPr>
            <a:r>
              <a:rPr lang="en-US" b="1" dirty="0"/>
              <a:t>What metrics are you collecting?</a:t>
            </a:r>
          </a:p>
          <a:p>
            <a:pPr marL="682625" indent="0">
              <a:spcAft>
                <a:spcPts val="1000"/>
              </a:spcAft>
              <a:buNone/>
            </a:pPr>
            <a:r>
              <a:rPr lang="en-US" dirty="0"/>
              <a:t>What are you missing?</a:t>
            </a:r>
          </a:p>
          <a:p>
            <a:pPr marL="682625" indent="0">
              <a:lnSpc>
                <a:spcPct val="110000"/>
              </a:lnSpc>
              <a:spcAft>
                <a:spcPts val="1000"/>
              </a:spcAft>
              <a:buNone/>
            </a:pPr>
            <a:r>
              <a:rPr lang="en-US" dirty="0"/>
              <a:t>Have you identified a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KPI / Analytic reason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/>
              <a:t>for each field?</a:t>
            </a:r>
          </a:p>
          <a:p>
            <a:pPr marL="457200" lvl="1" indent="0">
              <a:spcAft>
                <a:spcPts val="1200"/>
              </a:spcAft>
              <a:buNone/>
            </a:pPr>
            <a:r>
              <a:rPr lang="en-US" i="1" dirty="0">
                <a:solidFill>
                  <a:srgbClr val="FF0000"/>
                </a:solidFill>
                <a:latin typeface="Georgia" panose="02040502050405020303" pitchFamily="18" charset="0"/>
              </a:rPr>
              <a:t>Example of a new data field:</a:t>
            </a:r>
          </a:p>
          <a:p>
            <a:pPr lvl="1"/>
            <a:r>
              <a:rPr lang="en-US" sz="2000" dirty="0"/>
              <a:t>FCLB asked US boards to collect US federal National Practitioner Identifier</a:t>
            </a:r>
          </a:p>
          <a:p>
            <a:pPr lvl="1"/>
            <a:r>
              <a:rPr lang="en-US" sz="2000" dirty="0"/>
              <a:t>Why? Social identification numbers have legal privacy restrictions</a:t>
            </a:r>
          </a:p>
          <a:p>
            <a:pPr lvl="1"/>
            <a:endParaRPr lang="en-US" dirty="0"/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ACF918B7-6F2F-4719-B846-20B76E5748A1}"/>
              </a:ext>
            </a:extLst>
          </p:cNvPr>
          <p:cNvSpPr/>
          <p:nvPr/>
        </p:nvSpPr>
        <p:spPr>
          <a:xfrm>
            <a:off x="731988" y="2496888"/>
            <a:ext cx="828440" cy="1534650"/>
          </a:xfrm>
          <a:custGeom>
            <a:avLst/>
            <a:gdLst>
              <a:gd name="connsiteX0" fmla="*/ 0 w 707431"/>
              <a:gd name="connsiteY0" fmla="*/ 565195 h 1549296"/>
              <a:gd name="connsiteX1" fmla="*/ 530573 w 707431"/>
              <a:gd name="connsiteY1" fmla="*/ 1112443 h 1549296"/>
              <a:gd name="connsiteX2" fmla="*/ 530573 w 707431"/>
              <a:gd name="connsiteY2" fmla="*/ 870396 h 1549296"/>
              <a:gd name="connsiteX3" fmla="*/ 707431 w 707431"/>
              <a:gd name="connsiteY3" fmla="*/ 1218820 h 1549296"/>
              <a:gd name="connsiteX4" fmla="*/ 530573 w 707431"/>
              <a:gd name="connsiteY4" fmla="*/ 1531349 h 1549296"/>
              <a:gd name="connsiteX5" fmla="*/ 530573 w 707431"/>
              <a:gd name="connsiteY5" fmla="*/ 1289301 h 1549296"/>
              <a:gd name="connsiteX6" fmla="*/ 0 w 707431"/>
              <a:gd name="connsiteY6" fmla="*/ 742053 h 1549296"/>
              <a:gd name="connsiteX7" fmla="*/ 0 w 707431"/>
              <a:gd name="connsiteY7" fmla="*/ 565195 h 1549296"/>
              <a:gd name="connsiteX0" fmla="*/ 707431 w 707431"/>
              <a:gd name="connsiteY0" fmla="*/ 176858 h 1549296"/>
              <a:gd name="connsiteX1" fmla="*/ 8712 w 707431"/>
              <a:gd name="connsiteY1" fmla="*/ 653624 h 1549296"/>
              <a:gd name="connsiteX2" fmla="*/ 232327 w 707431"/>
              <a:gd name="connsiteY2" fmla="*/ 146430 h 1549296"/>
              <a:gd name="connsiteX3" fmla="*/ 707431 w 707431"/>
              <a:gd name="connsiteY3" fmla="*/ 0 h 1549296"/>
              <a:gd name="connsiteX4" fmla="*/ 707431 w 707431"/>
              <a:gd name="connsiteY4" fmla="*/ 176858 h 1549296"/>
              <a:gd name="connsiteX0" fmla="*/ 0 w 707431"/>
              <a:gd name="connsiteY0" fmla="*/ 565195 h 1549296"/>
              <a:gd name="connsiteX1" fmla="*/ 530573 w 707431"/>
              <a:gd name="connsiteY1" fmla="*/ 1112443 h 1549296"/>
              <a:gd name="connsiteX2" fmla="*/ 530573 w 707431"/>
              <a:gd name="connsiteY2" fmla="*/ 870396 h 1549296"/>
              <a:gd name="connsiteX3" fmla="*/ 707431 w 707431"/>
              <a:gd name="connsiteY3" fmla="*/ 1218820 h 1549296"/>
              <a:gd name="connsiteX4" fmla="*/ 530573 w 707431"/>
              <a:gd name="connsiteY4" fmla="*/ 1531349 h 1549296"/>
              <a:gd name="connsiteX5" fmla="*/ 530573 w 707431"/>
              <a:gd name="connsiteY5" fmla="*/ 1289301 h 1549296"/>
              <a:gd name="connsiteX6" fmla="*/ 0 w 707431"/>
              <a:gd name="connsiteY6" fmla="*/ 742053 h 1549296"/>
              <a:gd name="connsiteX7" fmla="*/ 0 w 707431"/>
              <a:gd name="connsiteY7" fmla="*/ 565195 h 1549296"/>
              <a:gd name="connsiteX8" fmla="*/ 707431 w 707431"/>
              <a:gd name="connsiteY8" fmla="*/ 0 h 1549296"/>
              <a:gd name="connsiteX9" fmla="*/ 707431 w 707431"/>
              <a:gd name="connsiteY9" fmla="*/ 176858 h 1549296"/>
              <a:gd name="connsiteX10" fmla="*/ 8712 w 707431"/>
              <a:gd name="connsiteY10" fmla="*/ 653624 h 1549296"/>
              <a:gd name="connsiteX0" fmla="*/ 11 w 834191"/>
              <a:gd name="connsiteY0" fmla="*/ 574248 h 1540402"/>
              <a:gd name="connsiteX1" fmla="*/ 530584 w 834191"/>
              <a:gd name="connsiteY1" fmla="*/ 1121496 h 1540402"/>
              <a:gd name="connsiteX2" fmla="*/ 530584 w 834191"/>
              <a:gd name="connsiteY2" fmla="*/ 879449 h 1540402"/>
              <a:gd name="connsiteX3" fmla="*/ 707442 w 834191"/>
              <a:gd name="connsiteY3" fmla="*/ 1227873 h 1540402"/>
              <a:gd name="connsiteX4" fmla="*/ 530584 w 834191"/>
              <a:gd name="connsiteY4" fmla="*/ 1540402 h 1540402"/>
              <a:gd name="connsiteX5" fmla="*/ 530584 w 834191"/>
              <a:gd name="connsiteY5" fmla="*/ 1298354 h 1540402"/>
              <a:gd name="connsiteX6" fmla="*/ 11 w 834191"/>
              <a:gd name="connsiteY6" fmla="*/ 751106 h 1540402"/>
              <a:gd name="connsiteX7" fmla="*/ 11 w 834191"/>
              <a:gd name="connsiteY7" fmla="*/ 574248 h 1540402"/>
              <a:gd name="connsiteX0" fmla="*/ 707442 w 834191"/>
              <a:gd name="connsiteY0" fmla="*/ 185911 h 1540402"/>
              <a:gd name="connsiteX1" fmla="*/ 8723 w 834191"/>
              <a:gd name="connsiteY1" fmla="*/ 662677 h 1540402"/>
              <a:gd name="connsiteX2" fmla="*/ 232338 w 834191"/>
              <a:gd name="connsiteY2" fmla="*/ 155483 h 1540402"/>
              <a:gd name="connsiteX3" fmla="*/ 707442 w 834191"/>
              <a:gd name="connsiteY3" fmla="*/ 9053 h 1540402"/>
              <a:gd name="connsiteX4" fmla="*/ 707442 w 834191"/>
              <a:gd name="connsiteY4" fmla="*/ 185911 h 1540402"/>
              <a:gd name="connsiteX0" fmla="*/ 11 w 834191"/>
              <a:gd name="connsiteY0" fmla="*/ 574248 h 1540402"/>
              <a:gd name="connsiteX1" fmla="*/ 530584 w 834191"/>
              <a:gd name="connsiteY1" fmla="*/ 1121496 h 1540402"/>
              <a:gd name="connsiteX2" fmla="*/ 530584 w 834191"/>
              <a:gd name="connsiteY2" fmla="*/ 879449 h 1540402"/>
              <a:gd name="connsiteX3" fmla="*/ 707442 w 834191"/>
              <a:gd name="connsiteY3" fmla="*/ 1227873 h 1540402"/>
              <a:gd name="connsiteX4" fmla="*/ 530584 w 834191"/>
              <a:gd name="connsiteY4" fmla="*/ 1540402 h 1540402"/>
              <a:gd name="connsiteX5" fmla="*/ 530584 w 834191"/>
              <a:gd name="connsiteY5" fmla="*/ 1298354 h 1540402"/>
              <a:gd name="connsiteX6" fmla="*/ 11 w 834191"/>
              <a:gd name="connsiteY6" fmla="*/ 751106 h 1540402"/>
              <a:gd name="connsiteX7" fmla="*/ 11 w 834191"/>
              <a:gd name="connsiteY7" fmla="*/ 574248 h 1540402"/>
              <a:gd name="connsiteX8" fmla="*/ 834191 w 834191"/>
              <a:gd name="connsiteY8" fmla="*/ 0 h 1540402"/>
              <a:gd name="connsiteX9" fmla="*/ 707442 w 834191"/>
              <a:gd name="connsiteY9" fmla="*/ 185911 h 1540402"/>
              <a:gd name="connsiteX10" fmla="*/ 8723 w 834191"/>
              <a:gd name="connsiteY10" fmla="*/ 662677 h 1540402"/>
              <a:gd name="connsiteX0" fmla="*/ 11 w 834191"/>
              <a:gd name="connsiteY0" fmla="*/ 574248 h 1540402"/>
              <a:gd name="connsiteX1" fmla="*/ 530584 w 834191"/>
              <a:gd name="connsiteY1" fmla="*/ 1121496 h 1540402"/>
              <a:gd name="connsiteX2" fmla="*/ 530584 w 834191"/>
              <a:gd name="connsiteY2" fmla="*/ 879449 h 1540402"/>
              <a:gd name="connsiteX3" fmla="*/ 707442 w 834191"/>
              <a:gd name="connsiteY3" fmla="*/ 1227873 h 1540402"/>
              <a:gd name="connsiteX4" fmla="*/ 530584 w 834191"/>
              <a:gd name="connsiteY4" fmla="*/ 1540402 h 1540402"/>
              <a:gd name="connsiteX5" fmla="*/ 530584 w 834191"/>
              <a:gd name="connsiteY5" fmla="*/ 1298354 h 1540402"/>
              <a:gd name="connsiteX6" fmla="*/ 11 w 834191"/>
              <a:gd name="connsiteY6" fmla="*/ 751106 h 1540402"/>
              <a:gd name="connsiteX7" fmla="*/ 11 w 834191"/>
              <a:gd name="connsiteY7" fmla="*/ 574248 h 1540402"/>
              <a:gd name="connsiteX0" fmla="*/ 707442 w 834191"/>
              <a:gd name="connsiteY0" fmla="*/ 185911 h 1540402"/>
              <a:gd name="connsiteX1" fmla="*/ 8723 w 834191"/>
              <a:gd name="connsiteY1" fmla="*/ 662677 h 1540402"/>
              <a:gd name="connsiteX2" fmla="*/ 232338 w 834191"/>
              <a:gd name="connsiteY2" fmla="*/ 155483 h 1540402"/>
              <a:gd name="connsiteX3" fmla="*/ 825137 w 834191"/>
              <a:gd name="connsiteY3" fmla="*/ 9053 h 1540402"/>
              <a:gd name="connsiteX4" fmla="*/ 707442 w 834191"/>
              <a:gd name="connsiteY4" fmla="*/ 185911 h 1540402"/>
              <a:gd name="connsiteX0" fmla="*/ 11 w 834191"/>
              <a:gd name="connsiteY0" fmla="*/ 574248 h 1540402"/>
              <a:gd name="connsiteX1" fmla="*/ 530584 w 834191"/>
              <a:gd name="connsiteY1" fmla="*/ 1121496 h 1540402"/>
              <a:gd name="connsiteX2" fmla="*/ 530584 w 834191"/>
              <a:gd name="connsiteY2" fmla="*/ 879449 h 1540402"/>
              <a:gd name="connsiteX3" fmla="*/ 707442 w 834191"/>
              <a:gd name="connsiteY3" fmla="*/ 1227873 h 1540402"/>
              <a:gd name="connsiteX4" fmla="*/ 530584 w 834191"/>
              <a:gd name="connsiteY4" fmla="*/ 1540402 h 1540402"/>
              <a:gd name="connsiteX5" fmla="*/ 530584 w 834191"/>
              <a:gd name="connsiteY5" fmla="*/ 1298354 h 1540402"/>
              <a:gd name="connsiteX6" fmla="*/ 11 w 834191"/>
              <a:gd name="connsiteY6" fmla="*/ 751106 h 1540402"/>
              <a:gd name="connsiteX7" fmla="*/ 11 w 834191"/>
              <a:gd name="connsiteY7" fmla="*/ 574248 h 1540402"/>
              <a:gd name="connsiteX8" fmla="*/ 834191 w 834191"/>
              <a:gd name="connsiteY8" fmla="*/ 0 h 1540402"/>
              <a:gd name="connsiteX9" fmla="*/ 707442 w 834191"/>
              <a:gd name="connsiteY9" fmla="*/ 185911 h 1540402"/>
              <a:gd name="connsiteX10" fmla="*/ 8723 w 834191"/>
              <a:gd name="connsiteY10" fmla="*/ 662677 h 1540402"/>
              <a:gd name="connsiteX0" fmla="*/ 11 w 834191"/>
              <a:gd name="connsiteY0" fmla="*/ 585749 h 1551903"/>
              <a:gd name="connsiteX1" fmla="*/ 530584 w 834191"/>
              <a:gd name="connsiteY1" fmla="*/ 1132997 h 1551903"/>
              <a:gd name="connsiteX2" fmla="*/ 530584 w 834191"/>
              <a:gd name="connsiteY2" fmla="*/ 890950 h 1551903"/>
              <a:gd name="connsiteX3" fmla="*/ 707442 w 834191"/>
              <a:gd name="connsiteY3" fmla="*/ 1239374 h 1551903"/>
              <a:gd name="connsiteX4" fmla="*/ 530584 w 834191"/>
              <a:gd name="connsiteY4" fmla="*/ 1551903 h 1551903"/>
              <a:gd name="connsiteX5" fmla="*/ 530584 w 834191"/>
              <a:gd name="connsiteY5" fmla="*/ 1309855 h 1551903"/>
              <a:gd name="connsiteX6" fmla="*/ 11 w 834191"/>
              <a:gd name="connsiteY6" fmla="*/ 762607 h 1551903"/>
              <a:gd name="connsiteX7" fmla="*/ 11 w 834191"/>
              <a:gd name="connsiteY7" fmla="*/ 585749 h 1551903"/>
              <a:gd name="connsiteX0" fmla="*/ 707442 w 834191"/>
              <a:gd name="connsiteY0" fmla="*/ 197412 h 1551903"/>
              <a:gd name="connsiteX1" fmla="*/ 8723 w 834191"/>
              <a:gd name="connsiteY1" fmla="*/ 674178 h 1551903"/>
              <a:gd name="connsiteX2" fmla="*/ 232338 w 834191"/>
              <a:gd name="connsiteY2" fmla="*/ 166984 h 1551903"/>
              <a:gd name="connsiteX3" fmla="*/ 825137 w 834191"/>
              <a:gd name="connsiteY3" fmla="*/ 20554 h 1551903"/>
              <a:gd name="connsiteX4" fmla="*/ 707442 w 834191"/>
              <a:gd name="connsiteY4" fmla="*/ 197412 h 1551903"/>
              <a:gd name="connsiteX0" fmla="*/ 11 w 834191"/>
              <a:gd name="connsiteY0" fmla="*/ 585749 h 1551903"/>
              <a:gd name="connsiteX1" fmla="*/ 530584 w 834191"/>
              <a:gd name="connsiteY1" fmla="*/ 1132997 h 1551903"/>
              <a:gd name="connsiteX2" fmla="*/ 530584 w 834191"/>
              <a:gd name="connsiteY2" fmla="*/ 890950 h 1551903"/>
              <a:gd name="connsiteX3" fmla="*/ 707442 w 834191"/>
              <a:gd name="connsiteY3" fmla="*/ 1239374 h 1551903"/>
              <a:gd name="connsiteX4" fmla="*/ 530584 w 834191"/>
              <a:gd name="connsiteY4" fmla="*/ 1551903 h 1551903"/>
              <a:gd name="connsiteX5" fmla="*/ 530584 w 834191"/>
              <a:gd name="connsiteY5" fmla="*/ 1309855 h 1551903"/>
              <a:gd name="connsiteX6" fmla="*/ 11 w 834191"/>
              <a:gd name="connsiteY6" fmla="*/ 762607 h 1551903"/>
              <a:gd name="connsiteX7" fmla="*/ 11 w 834191"/>
              <a:gd name="connsiteY7" fmla="*/ 585749 h 1551903"/>
              <a:gd name="connsiteX8" fmla="*/ 834191 w 834191"/>
              <a:gd name="connsiteY8" fmla="*/ 0 h 1551903"/>
              <a:gd name="connsiteX9" fmla="*/ 707442 w 834191"/>
              <a:gd name="connsiteY9" fmla="*/ 197412 h 1551903"/>
              <a:gd name="connsiteX10" fmla="*/ 8723 w 834191"/>
              <a:gd name="connsiteY10" fmla="*/ 674178 h 1551903"/>
              <a:gd name="connsiteX0" fmla="*/ 11 w 828440"/>
              <a:gd name="connsiteY0" fmla="*/ 568496 h 1534650"/>
              <a:gd name="connsiteX1" fmla="*/ 530584 w 828440"/>
              <a:gd name="connsiteY1" fmla="*/ 1115744 h 1534650"/>
              <a:gd name="connsiteX2" fmla="*/ 530584 w 828440"/>
              <a:gd name="connsiteY2" fmla="*/ 873697 h 1534650"/>
              <a:gd name="connsiteX3" fmla="*/ 707442 w 828440"/>
              <a:gd name="connsiteY3" fmla="*/ 1222121 h 1534650"/>
              <a:gd name="connsiteX4" fmla="*/ 530584 w 828440"/>
              <a:gd name="connsiteY4" fmla="*/ 1534650 h 1534650"/>
              <a:gd name="connsiteX5" fmla="*/ 530584 w 828440"/>
              <a:gd name="connsiteY5" fmla="*/ 1292602 h 1534650"/>
              <a:gd name="connsiteX6" fmla="*/ 11 w 828440"/>
              <a:gd name="connsiteY6" fmla="*/ 745354 h 1534650"/>
              <a:gd name="connsiteX7" fmla="*/ 11 w 828440"/>
              <a:gd name="connsiteY7" fmla="*/ 568496 h 1534650"/>
              <a:gd name="connsiteX0" fmla="*/ 707442 w 828440"/>
              <a:gd name="connsiteY0" fmla="*/ 180159 h 1534650"/>
              <a:gd name="connsiteX1" fmla="*/ 8723 w 828440"/>
              <a:gd name="connsiteY1" fmla="*/ 656925 h 1534650"/>
              <a:gd name="connsiteX2" fmla="*/ 232338 w 828440"/>
              <a:gd name="connsiteY2" fmla="*/ 149731 h 1534650"/>
              <a:gd name="connsiteX3" fmla="*/ 825137 w 828440"/>
              <a:gd name="connsiteY3" fmla="*/ 3301 h 1534650"/>
              <a:gd name="connsiteX4" fmla="*/ 707442 w 828440"/>
              <a:gd name="connsiteY4" fmla="*/ 180159 h 1534650"/>
              <a:gd name="connsiteX0" fmla="*/ 11 w 828440"/>
              <a:gd name="connsiteY0" fmla="*/ 568496 h 1534650"/>
              <a:gd name="connsiteX1" fmla="*/ 530584 w 828440"/>
              <a:gd name="connsiteY1" fmla="*/ 1115744 h 1534650"/>
              <a:gd name="connsiteX2" fmla="*/ 530584 w 828440"/>
              <a:gd name="connsiteY2" fmla="*/ 873697 h 1534650"/>
              <a:gd name="connsiteX3" fmla="*/ 707442 w 828440"/>
              <a:gd name="connsiteY3" fmla="*/ 1222121 h 1534650"/>
              <a:gd name="connsiteX4" fmla="*/ 530584 w 828440"/>
              <a:gd name="connsiteY4" fmla="*/ 1534650 h 1534650"/>
              <a:gd name="connsiteX5" fmla="*/ 530584 w 828440"/>
              <a:gd name="connsiteY5" fmla="*/ 1292602 h 1534650"/>
              <a:gd name="connsiteX6" fmla="*/ 11 w 828440"/>
              <a:gd name="connsiteY6" fmla="*/ 745354 h 1534650"/>
              <a:gd name="connsiteX7" fmla="*/ 11 w 828440"/>
              <a:gd name="connsiteY7" fmla="*/ 568496 h 1534650"/>
              <a:gd name="connsiteX8" fmla="*/ 828440 w 828440"/>
              <a:gd name="connsiteY8" fmla="*/ 0 h 1534650"/>
              <a:gd name="connsiteX9" fmla="*/ 707442 w 828440"/>
              <a:gd name="connsiteY9" fmla="*/ 180159 h 1534650"/>
              <a:gd name="connsiteX10" fmla="*/ 8723 w 828440"/>
              <a:gd name="connsiteY10" fmla="*/ 656925 h 1534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28440" h="1534650" stroke="0" extrusionOk="0">
                <a:moveTo>
                  <a:pt x="11" y="568496"/>
                </a:moveTo>
                <a:cubicBezTo>
                  <a:pt x="11" y="826224"/>
                  <a:pt x="218240" y="1051312"/>
                  <a:pt x="530584" y="1115744"/>
                </a:cubicBezTo>
                <a:lnTo>
                  <a:pt x="530584" y="873697"/>
                </a:lnTo>
                <a:lnTo>
                  <a:pt x="707442" y="1222121"/>
                </a:lnTo>
                <a:lnTo>
                  <a:pt x="530584" y="1534650"/>
                </a:lnTo>
                <a:lnTo>
                  <a:pt x="530584" y="1292602"/>
                </a:lnTo>
                <a:cubicBezTo>
                  <a:pt x="218240" y="1228170"/>
                  <a:pt x="11" y="1003082"/>
                  <a:pt x="11" y="745354"/>
                </a:cubicBezTo>
                <a:lnTo>
                  <a:pt x="11" y="568496"/>
                </a:lnTo>
                <a:close/>
              </a:path>
              <a:path w="828440" h="1534650" fill="darkenLess" stroke="0" extrusionOk="0">
                <a:moveTo>
                  <a:pt x="707442" y="180159"/>
                </a:moveTo>
                <a:cubicBezTo>
                  <a:pt x="359468" y="180159"/>
                  <a:pt x="63166" y="382339"/>
                  <a:pt x="8723" y="656925"/>
                </a:cubicBezTo>
                <a:cubicBezTo>
                  <a:pt x="-28628" y="468546"/>
                  <a:pt x="55460" y="277822"/>
                  <a:pt x="232338" y="149731"/>
                </a:cubicBezTo>
                <a:cubicBezTo>
                  <a:pt x="362465" y="55496"/>
                  <a:pt x="649509" y="3301"/>
                  <a:pt x="825137" y="3301"/>
                </a:cubicBezTo>
                <a:lnTo>
                  <a:pt x="707442" y="180159"/>
                </a:lnTo>
                <a:close/>
              </a:path>
              <a:path w="828440" h="1534650" fill="none" extrusionOk="0">
                <a:moveTo>
                  <a:pt x="11" y="568496"/>
                </a:moveTo>
                <a:cubicBezTo>
                  <a:pt x="11" y="826224"/>
                  <a:pt x="218240" y="1051312"/>
                  <a:pt x="530584" y="1115744"/>
                </a:cubicBezTo>
                <a:lnTo>
                  <a:pt x="530584" y="873697"/>
                </a:lnTo>
                <a:lnTo>
                  <a:pt x="707442" y="1222121"/>
                </a:lnTo>
                <a:lnTo>
                  <a:pt x="530584" y="1534650"/>
                </a:lnTo>
                <a:lnTo>
                  <a:pt x="530584" y="1292602"/>
                </a:lnTo>
                <a:cubicBezTo>
                  <a:pt x="218240" y="1228170"/>
                  <a:pt x="11" y="1003082"/>
                  <a:pt x="11" y="745354"/>
                </a:cubicBezTo>
                <a:lnTo>
                  <a:pt x="11" y="568496"/>
                </a:lnTo>
                <a:cubicBezTo>
                  <a:pt x="11" y="256347"/>
                  <a:pt x="437737" y="0"/>
                  <a:pt x="828440" y="0"/>
                </a:cubicBezTo>
                <a:cubicBezTo>
                  <a:pt x="828440" y="58953"/>
                  <a:pt x="707442" y="121206"/>
                  <a:pt x="707442" y="180159"/>
                </a:cubicBezTo>
                <a:cubicBezTo>
                  <a:pt x="359468" y="180159"/>
                  <a:pt x="63166" y="382339"/>
                  <a:pt x="8723" y="656925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Right 9">
            <a:extLst>
              <a:ext uri="{FF2B5EF4-FFF2-40B4-BE49-F238E27FC236}">
                <a16:creationId xmlns:a16="http://schemas.microsoft.com/office/drawing/2014/main" id="{810B9710-F801-4229-AAB6-9E3FDBF8F1BB}"/>
              </a:ext>
            </a:extLst>
          </p:cNvPr>
          <p:cNvSpPr/>
          <p:nvPr/>
        </p:nvSpPr>
        <p:spPr>
          <a:xfrm rot="10800000">
            <a:off x="4991436" y="2309443"/>
            <a:ext cx="1051474" cy="1567563"/>
          </a:xfrm>
          <a:custGeom>
            <a:avLst/>
            <a:gdLst>
              <a:gd name="connsiteX0" fmla="*/ 0 w 707431"/>
              <a:gd name="connsiteY0" fmla="*/ 565195 h 1549296"/>
              <a:gd name="connsiteX1" fmla="*/ 530573 w 707431"/>
              <a:gd name="connsiteY1" fmla="*/ 1112443 h 1549296"/>
              <a:gd name="connsiteX2" fmla="*/ 530573 w 707431"/>
              <a:gd name="connsiteY2" fmla="*/ 870396 h 1549296"/>
              <a:gd name="connsiteX3" fmla="*/ 707431 w 707431"/>
              <a:gd name="connsiteY3" fmla="*/ 1218820 h 1549296"/>
              <a:gd name="connsiteX4" fmla="*/ 530573 w 707431"/>
              <a:gd name="connsiteY4" fmla="*/ 1531349 h 1549296"/>
              <a:gd name="connsiteX5" fmla="*/ 530573 w 707431"/>
              <a:gd name="connsiteY5" fmla="*/ 1289301 h 1549296"/>
              <a:gd name="connsiteX6" fmla="*/ 0 w 707431"/>
              <a:gd name="connsiteY6" fmla="*/ 742053 h 1549296"/>
              <a:gd name="connsiteX7" fmla="*/ 0 w 707431"/>
              <a:gd name="connsiteY7" fmla="*/ 565195 h 1549296"/>
              <a:gd name="connsiteX0" fmla="*/ 707431 w 707431"/>
              <a:gd name="connsiteY0" fmla="*/ 176858 h 1549296"/>
              <a:gd name="connsiteX1" fmla="*/ 8712 w 707431"/>
              <a:gd name="connsiteY1" fmla="*/ 653624 h 1549296"/>
              <a:gd name="connsiteX2" fmla="*/ 232327 w 707431"/>
              <a:gd name="connsiteY2" fmla="*/ 146430 h 1549296"/>
              <a:gd name="connsiteX3" fmla="*/ 707431 w 707431"/>
              <a:gd name="connsiteY3" fmla="*/ 0 h 1549296"/>
              <a:gd name="connsiteX4" fmla="*/ 707431 w 707431"/>
              <a:gd name="connsiteY4" fmla="*/ 176858 h 1549296"/>
              <a:gd name="connsiteX0" fmla="*/ 0 w 707431"/>
              <a:gd name="connsiteY0" fmla="*/ 565195 h 1549296"/>
              <a:gd name="connsiteX1" fmla="*/ 530573 w 707431"/>
              <a:gd name="connsiteY1" fmla="*/ 1112443 h 1549296"/>
              <a:gd name="connsiteX2" fmla="*/ 530573 w 707431"/>
              <a:gd name="connsiteY2" fmla="*/ 870396 h 1549296"/>
              <a:gd name="connsiteX3" fmla="*/ 707431 w 707431"/>
              <a:gd name="connsiteY3" fmla="*/ 1218820 h 1549296"/>
              <a:gd name="connsiteX4" fmla="*/ 530573 w 707431"/>
              <a:gd name="connsiteY4" fmla="*/ 1531349 h 1549296"/>
              <a:gd name="connsiteX5" fmla="*/ 530573 w 707431"/>
              <a:gd name="connsiteY5" fmla="*/ 1289301 h 1549296"/>
              <a:gd name="connsiteX6" fmla="*/ 0 w 707431"/>
              <a:gd name="connsiteY6" fmla="*/ 742053 h 1549296"/>
              <a:gd name="connsiteX7" fmla="*/ 0 w 707431"/>
              <a:gd name="connsiteY7" fmla="*/ 565195 h 1549296"/>
              <a:gd name="connsiteX8" fmla="*/ 707431 w 707431"/>
              <a:gd name="connsiteY8" fmla="*/ 0 h 1549296"/>
              <a:gd name="connsiteX9" fmla="*/ 707431 w 707431"/>
              <a:gd name="connsiteY9" fmla="*/ 176858 h 1549296"/>
              <a:gd name="connsiteX10" fmla="*/ 8712 w 707431"/>
              <a:gd name="connsiteY10" fmla="*/ 653624 h 1549296"/>
              <a:gd name="connsiteX0" fmla="*/ 11 w 1024313"/>
              <a:gd name="connsiteY0" fmla="*/ 583302 h 1549456"/>
              <a:gd name="connsiteX1" fmla="*/ 530584 w 1024313"/>
              <a:gd name="connsiteY1" fmla="*/ 1130550 h 1549456"/>
              <a:gd name="connsiteX2" fmla="*/ 530584 w 1024313"/>
              <a:gd name="connsiteY2" fmla="*/ 888503 h 1549456"/>
              <a:gd name="connsiteX3" fmla="*/ 707442 w 1024313"/>
              <a:gd name="connsiteY3" fmla="*/ 1236927 h 1549456"/>
              <a:gd name="connsiteX4" fmla="*/ 530584 w 1024313"/>
              <a:gd name="connsiteY4" fmla="*/ 1549456 h 1549456"/>
              <a:gd name="connsiteX5" fmla="*/ 530584 w 1024313"/>
              <a:gd name="connsiteY5" fmla="*/ 1307408 h 1549456"/>
              <a:gd name="connsiteX6" fmla="*/ 11 w 1024313"/>
              <a:gd name="connsiteY6" fmla="*/ 760160 h 1549456"/>
              <a:gd name="connsiteX7" fmla="*/ 11 w 1024313"/>
              <a:gd name="connsiteY7" fmla="*/ 583302 h 1549456"/>
              <a:gd name="connsiteX0" fmla="*/ 707442 w 1024313"/>
              <a:gd name="connsiteY0" fmla="*/ 194965 h 1549456"/>
              <a:gd name="connsiteX1" fmla="*/ 8723 w 1024313"/>
              <a:gd name="connsiteY1" fmla="*/ 671731 h 1549456"/>
              <a:gd name="connsiteX2" fmla="*/ 232338 w 1024313"/>
              <a:gd name="connsiteY2" fmla="*/ 164537 h 1549456"/>
              <a:gd name="connsiteX3" fmla="*/ 707442 w 1024313"/>
              <a:gd name="connsiteY3" fmla="*/ 18107 h 1549456"/>
              <a:gd name="connsiteX4" fmla="*/ 707442 w 1024313"/>
              <a:gd name="connsiteY4" fmla="*/ 194965 h 1549456"/>
              <a:gd name="connsiteX0" fmla="*/ 11 w 1024313"/>
              <a:gd name="connsiteY0" fmla="*/ 583302 h 1549456"/>
              <a:gd name="connsiteX1" fmla="*/ 530584 w 1024313"/>
              <a:gd name="connsiteY1" fmla="*/ 1130550 h 1549456"/>
              <a:gd name="connsiteX2" fmla="*/ 530584 w 1024313"/>
              <a:gd name="connsiteY2" fmla="*/ 888503 h 1549456"/>
              <a:gd name="connsiteX3" fmla="*/ 707442 w 1024313"/>
              <a:gd name="connsiteY3" fmla="*/ 1236927 h 1549456"/>
              <a:gd name="connsiteX4" fmla="*/ 530584 w 1024313"/>
              <a:gd name="connsiteY4" fmla="*/ 1549456 h 1549456"/>
              <a:gd name="connsiteX5" fmla="*/ 530584 w 1024313"/>
              <a:gd name="connsiteY5" fmla="*/ 1307408 h 1549456"/>
              <a:gd name="connsiteX6" fmla="*/ 11 w 1024313"/>
              <a:gd name="connsiteY6" fmla="*/ 760160 h 1549456"/>
              <a:gd name="connsiteX7" fmla="*/ 11 w 1024313"/>
              <a:gd name="connsiteY7" fmla="*/ 583302 h 1549456"/>
              <a:gd name="connsiteX8" fmla="*/ 1024313 w 1024313"/>
              <a:gd name="connsiteY8" fmla="*/ 0 h 1549456"/>
              <a:gd name="connsiteX9" fmla="*/ 707442 w 1024313"/>
              <a:gd name="connsiteY9" fmla="*/ 194965 h 1549456"/>
              <a:gd name="connsiteX10" fmla="*/ 8723 w 1024313"/>
              <a:gd name="connsiteY10" fmla="*/ 671731 h 1549456"/>
              <a:gd name="connsiteX0" fmla="*/ 11 w 1024313"/>
              <a:gd name="connsiteY0" fmla="*/ 583302 h 1549456"/>
              <a:gd name="connsiteX1" fmla="*/ 530584 w 1024313"/>
              <a:gd name="connsiteY1" fmla="*/ 1130550 h 1549456"/>
              <a:gd name="connsiteX2" fmla="*/ 530584 w 1024313"/>
              <a:gd name="connsiteY2" fmla="*/ 888503 h 1549456"/>
              <a:gd name="connsiteX3" fmla="*/ 707442 w 1024313"/>
              <a:gd name="connsiteY3" fmla="*/ 1236927 h 1549456"/>
              <a:gd name="connsiteX4" fmla="*/ 530584 w 1024313"/>
              <a:gd name="connsiteY4" fmla="*/ 1549456 h 1549456"/>
              <a:gd name="connsiteX5" fmla="*/ 530584 w 1024313"/>
              <a:gd name="connsiteY5" fmla="*/ 1307408 h 1549456"/>
              <a:gd name="connsiteX6" fmla="*/ 11 w 1024313"/>
              <a:gd name="connsiteY6" fmla="*/ 760160 h 1549456"/>
              <a:gd name="connsiteX7" fmla="*/ 11 w 1024313"/>
              <a:gd name="connsiteY7" fmla="*/ 583302 h 1549456"/>
              <a:gd name="connsiteX0" fmla="*/ 707442 w 1024313"/>
              <a:gd name="connsiteY0" fmla="*/ 194965 h 1549456"/>
              <a:gd name="connsiteX1" fmla="*/ 8723 w 1024313"/>
              <a:gd name="connsiteY1" fmla="*/ 671731 h 1549456"/>
              <a:gd name="connsiteX2" fmla="*/ 232338 w 1024313"/>
              <a:gd name="connsiteY2" fmla="*/ 164537 h 1549456"/>
              <a:gd name="connsiteX3" fmla="*/ 707442 w 1024313"/>
              <a:gd name="connsiteY3" fmla="*/ 18107 h 1549456"/>
              <a:gd name="connsiteX4" fmla="*/ 707442 w 1024313"/>
              <a:gd name="connsiteY4" fmla="*/ 194965 h 1549456"/>
              <a:gd name="connsiteX0" fmla="*/ 11 w 1024313"/>
              <a:gd name="connsiteY0" fmla="*/ 583302 h 1549456"/>
              <a:gd name="connsiteX1" fmla="*/ 530584 w 1024313"/>
              <a:gd name="connsiteY1" fmla="*/ 1130550 h 1549456"/>
              <a:gd name="connsiteX2" fmla="*/ 530584 w 1024313"/>
              <a:gd name="connsiteY2" fmla="*/ 888503 h 1549456"/>
              <a:gd name="connsiteX3" fmla="*/ 707442 w 1024313"/>
              <a:gd name="connsiteY3" fmla="*/ 1236927 h 1549456"/>
              <a:gd name="connsiteX4" fmla="*/ 530584 w 1024313"/>
              <a:gd name="connsiteY4" fmla="*/ 1549456 h 1549456"/>
              <a:gd name="connsiteX5" fmla="*/ 530584 w 1024313"/>
              <a:gd name="connsiteY5" fmla="*/ 1307408 h 1549456"/>
              <a:gd name="connsiteX6" fmla="*/ 11 w 1024313"/>
              <a:gd name="connsiteY6" fmla="*/ 760160 h 1549456"/>
              <a:gd name="connsiteX7" fmla="*/ 11 w 1024313"/>
              <a:gd name="connsiteY7" fmla="*/ 583302 h 1549456"/>
              <a:gd name="connsiteX8" fmla="*/ 1024313 w 1024313"/>
              <a:gd name="connsiteY8" fmla="*/ 0 h 1549456"/>
              <a:gd name="connsiteX9" fmla="*/ 888511 w 1024313"/>
              <a:gd name="connsiteY9" fmla="*/ 194965 h 1549456"/>
              <a:gd name="connsiteX10" fmla="*/ 8723 w 1024313"/>
              <a:gd name="connsiteY10" fmla="*/ 671731 h 1549456"/>
              <a:gd name="connsiteX0" fmla="*/ 11 w 1051474"/>
              <a:gd name="connsiteY0" fmla="*/ 601409 h 1567563"/>
              <a:gd name="connsiteX1" fmla="*/ 530584 w 1051474"/>
              <a:gd name="connsiteY1" fmla="*/ 1148657 h 1567563"/>
              <a:gd name="connsiteX2" fmla="*/ 530584 w 1051474"/>
              <a:gd name="connsiteY2" fmla="*/ 906610 h 1567563"/>
              <a:gd name="connsiteX3" fmla="*/ 707442 w 1051474"/>
              <a:gd name="connsiteY3" fmla="*/ 1255034 h 1567563"/>
              <a:gd name="connsiteX4" fmla="*/ 530584 w 1051474"/>
              <a:gd name="connsiteY4" fmla="*/ 1567563 h 1567563"/>
              <a:gd name="connsiteX5" fmla="*/ 530584 w 1051474"/>
              <a:gd name="connsiteY5" fmla="*/ 1325515 h 1567563"/>
              <a:gd name="connsiteX6" fmla="*/ 11 w 1051474"/>
              <a:gd name="connsiteY6" fmla="*/ 778267 h 1567563"/>
              <a:gd name="connsiteX7" fmla="*/ 11 w 1051474"/>
              <a:gd name="connsiteY7" fmla="*/ 601409 h 1567563"/>
              <a:gd name="connsiteX0" fmla="*/ 707442 w 1051474"/>
              <a:gd name="connsiteY0" fmla="*/ 213072 h 1567563"/>
              <a:gd name="connsiteX1" fmla="*/ 8723 w 1051474"/>
              <a:gd name="connsiteY1" fmla="*/ 689838 h 1567563"/>
              <a:gd name="connsiteX2" fmla="*/ 232338 w 1051474"/>
              <a:gd name="connsiteY2" fmla="*/ 182644 h 1567563"/>
              <a:gd name="connsiteX3" fmla="*/ 1051474 w 1051474"/>
              <a:gd name="connsiteY3" fmla="*/ 0 h 1567563"/>
              <a:gd name="connsiteX4" fmla="*/ 707442 w 1051474"/>
              <a:gd name="connsiteY4" fmla="*/ 213072 h 1567563"/>
              <a:gd name="connsiteX0" fmla="*/ 11 w 1051474"/>
              <a:gd name="connsiteY0" fmla="*/ 601409 h 1567563"/>
              <a:gd name="connsiteX1" fmla="*/ 530584 w 1051474"/>
              <a:gd name="connsiteY1" fmla="*/ 1148657 h 1567563"/>
              <a:gd name="connsiteX2" fmla="*/ 530584 w 1051474"/>
              <a:gd name="connsiteY2" fmla="*/ 906610 h 1567563"/>
              <a:gd name="connsiteX3" fmla="*/ 707442 w 1051474"/>
              <a:gd name="connsiteY3" fmla="*/ 1255034 h 1567563"/>
              <a:gd name="connsiteX4" fmla="*/ 530584 w 1051474"/>
              <a:gd name="connsiteY4" fmla="*/ 1567563 h 1567563"/>
              <a:gd name="connsiteX5" fmla="*/ 530584 w 1051474"/>
              <a:gd name="connsiteY5" fmla="*/ 1325515 h 1567563"/>
              <a:gd name="connsiteX6" fmla="*/ 11 w 1051474"/>
              <a:gd name="connsiteY6" fmla="*/ 778267 h 1567563"/>
              <a:gd name="connsiteX7" fmla="*/ 11 w 1051474"/>
              <a:gd name="connsiteY7" fmla="*/ 601409 h 1567563"/>
              <a:gd name="connsiteX8" fmla="*/ 1024313 w 1051474"/>
              <a:gd name="connsiteY8" fmla="*/ 18107 h 1567563"/>
              <a:gd name="connsiteX9" fmla="*/ 888511 w 1051474"/>
              <a:gd name="connsiteY9" fmla="*/ 213072 h 1567563"/>
              <a:gd name="connsiteX10" fmla="*/ 8723 w 1051474"/>
              <a:gd name="connsiteY10" fmla="*/ 689838 h 1567563"/>
              <a:gd name="connsiteX0" fmla="*/ 11 w 1051474"/>
              <a:gd name="connsiteY0" fmla="*/ 601409 h 1567563"/>
              <a:gd name="connsiteX1" fmla="*/ 530584 w 1051474"/>
              <a:gd name="connsiteY1" fmla="*/ 1148657 h 1567563"/>
              <a:gd name="connsiteX2" fmla="*/ 530584 w 1051474"/>
              <a:gd name="connsiteY2" fmla="*/ 906610 h 1567563"/>
              <a:gd name="connsiteX3" fmla="*/ 707442 w 1051474"/>
              <a:gd name="connsiteY3" fmla="*/ 1255034 h 1567563"/>
              <a:gd name="connsiteX4" fmla="*/ 530584 w 1051474"/>
              <a:gd name="connsiteY4" fmla="*/ 1567563 h 1567563"/>
              <a:gd name="connsiteX5" fmla="*/ 530584 w 1051474"/>
              <a:gd name="connsiteY5" fmla="*/ 1325515 h 1567563"/>
              <a:gd name="connsiteX6" fmla="*/ 11 w 1051474"/>
              <a:gd name="connsiteY6" fmla="*/ 778267 h 1567563"/>
              <a:gd name="connsiteX7" fmla="*/ 11 w 1051474"/>
              <a:gd name="connsiteY7" fmla="*/ 601409 h 1567563"/>
              <a:gd name="connsiteX0" fmla="*/ 897565 w 1051474"/>
              <a:gd name="connsiteY0" fmla="*/ 213072 h 1567563"/>
              <a:gd name="connsiteX1" fmla="*/ 8723 w 1051474"/>
              <a:gd name="connsiteY1" fmla="*/ 689838 h 1567563"/>
              <a:gd name="connsiteX2" fmla="*/ 232338 w 1051474"/>
              <a:gd name="connsiteY2" fmla="*/ 182644 h 1567563"/>
              <a:gd name="connsiteX3" fmla="*/ 1051474 w 1051474"/>
              <a:gd name="connsiteY3" fmla="*/ 0 h 1567563"/>
              <a:gd name="connsiteX4" fmla="*/ 897565 w 1051474"/>
              <a:gd name="connsiteY4" fmla="*/ 213072 h 1567563"/>
              <a:gd name="connsiteX0" fmla="*/ 11 w 1051474"/>
              <a:gd name="connsiteY0" fmla="*/ 601409 h 1567563"/>
              <a:gd name="connsiteX1" fmla="*/ 530584 w 1051474"/>
              <a:gd name="connsiteY1" fmla="*/ 1148657 h 1567563"/>
              <a:gd name="connsiteX2" fmla="*/ 530584 w 1051474"/>
              <a:gd name="connsiteY2" fmla="*/ 906610 h 1567563"/>
              <a:gd name="connsiteX3" fmla="*/ 707442 w 1051474"/>
              <a:gd name="connsiteY3" fmla="*/ 1255034 h 1567563"/>
              <a:gd name="connsiteX4" fmla="*/ 530584 w 1051474"/>
              <a:gd name="connsiteY4" fmla="*/ 1567563 h 1567563"/>
              <a:gd name="connsiteX5" fmla="*/ 530584 w 1051474"/>
              <a:gd name="connsiteY5" fmla="*/ 1325515 h 1567563"/>
              <a:gd name="connsiteX6" fmla="*/ 11 w 1051474"/>
              <a:gd name="connsiteY6" fmla="*/ 778267 h 1567563"/>
              <a:gd name="connsiteX7" fmla="*/ 11 w 1051474"/>
              <a:gd name="connsiteY7" fmla="*/ 601409 h 1567563"/>
              <a:gd name="connsiteX8" fmla="*/ 1024313 w 1051474"/>
              <a:gd name="connsiteY8" fmla="*/ 18107 h 1567563"/>
              <a:gd name="connsiteX9" fmla="*/ 888511 w 1051474"/>
              <a:gd name="connsiteY9" fmla="*/ 213072 h 1567563"/>
              <a:gd name="connsiteX10" fmla="*/ 8723 w 1051474"/>
              <a:gd name="connsiteY10" fmla="*/ 689838 h 15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51474" h="1567563" stroke="0" extrusionOk="0">
                <a:moveTo>
                  <a:pt x="11" y="601409"/>
                </a:moveTo>
                <a:cubicBezTo>
                  <a:pt x="11" y="859137"/>
                  <a:pt x="218240" y="1084225"/>
                  <a:pt x="530584" y="1148657"/>
                </a:cubicBezTo>
                <a:lnTo>
                  <a:pt x="530584" y="906610"/>
                </a:lnTo>
                <a:lnTo>
                  <a:pt x="707442" y="1255034"/>
                </a:lnTo>
                <a:lnTo>
                  <a:pt x="530584" y="1567563"/>
                </a:lnTo>
                <a:lnTo>
                  <a:pt x="530584" y="1325515"/>
                </a:lnTo>
                <a:cubicBezTo>
                  <a:pt x="218240" y="1261083"/>
                  <a:pt x="11" y="1035995"/>
                  <a:pt x="11" y="778267"/>
                </a:cubicBezTo>
                <a:lnTo>
                  <a:pt x="11" y="601409"/>
                </a:lnTo>
                <a:close/>
              </a:path>
              <a:path w="1051474" h="1567563" fill="darkenLess" stroke="0" extrusionOk="0">
                <a:moveTo>
                  <a:pt x="897565" y="213072"/>
                </a:moveTo>
                <a:cubicBezTo>
                  <a:pt x="549591" y="213072"/>
                  <a:pt x="63166" y="415252"/>
                  <a:pt x="8723" y="689838"/>
                </a:cubicBezTo>
                <a:cubicBezTo>
                  <a:pt x="-28628" y="501459"/>
                  <a:pt x="55460" y="310735"/>
                  <a:pt x="232338" y="182644"/>
                </a:cubicBezTo>
                <a:cubicBezTo>
                  <a:pt x="362465" y="88409"/>
                  <a:pt x="875846" y="0"/>
                  <a:pt x="1051474" y="0"/>
                </a:cubicBezTo>
                <a:lnTo>
                  <a:pt x="897565" y="213072"/>
                </a:lnTo>
                <a:close/>
              </a:path>
              <a:path w="1051474" h="1567563" fill="none" extrusionOk="0">
                <a:moveTo>
                  <a:pt x="11" y="601409"/>
                </a:moveTo>
                <a:cubicBezTo>
                  <a:pt x="11" y="859137"/>
                  <a:pt x="218240" y="1084225"/>
                  <a:pt x="530584" y="1148657"/>
                </a:cubicBezTo>
                <a:lnTo>
                  <a:pt x="530584" y="906610"/>
                </a:lnTo>
                <a:lnTo>
                  <a:pt x="707442" y="1255034"/>
                </a:lnTo>
                <a:lnTo>
                  <a:pt x="530584" y="1567563"/>
                </a:lnTo>
                <a:lnTo>
                  <a:pt x="530584" y="1325515"/>
                </a:lnTo>
                <a:cubicBezTo>
                  <a:pt x="218240" y="1261083"/>
                  <a:pt x="11" y="1035995"/>
                  <a:pt x="11" y="778267"/>
                </a:cubicBezTo>
                <a:lnTo>
                  <a:pt x="11" y="601409"/>
                </a:lnTo>
                <a:cubicBezTo>
                  <a:pt x="11" y="289260"/>
                  <a:pt x="633610" y="18107"/>
                  <a:pt x="1024313" y="18107"/>
                </a:cubicBezTo>
                <a:cubicBezTo>
                  <a:pt x="1024313" y="77060"/>
                  <a:pt x="888511" y="154119"/>
                  <a:pt x="888511" y="213072"/>
                </a:cubicBezTo>
                <a:cubicBezTo>
                  <a:pt x="540537" y="213072"/>
                  <a:pt x="63166" y="415252"/>
                  <a:pt x="8723" y="689838"/>
                </a:cubicBezTo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124248-7BAB-4757-95BD-DE8BB84CD74D}"/>
              </a:ext>
            </a:extLst>
          </p:cNvPr>
          <p:cNvSpPr txBox="1"/>
          <p:nvPr/>
        </p:nvSpPr>
        <p:spPr>
          <a:xfrm>
            <a:off x="6300216" y="2971800"/>
            <a:ext cx="3282696" cy="52322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Feedback Loop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D1C52D-655F-4EE7-B297-4AB66AD24170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504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FC92FE-3C0D-4EBC-9924-2DE8E97D767B}"/>
              </a:ext>
            </a:extLst>
          </p:cNvPr>
          <p:cNvSpPr txBox="1"/>
          <p:nvPr/>
        </p:nvSpPr>
        <p:spPr>
          <a:xfrm>
            <a:off x="942109" y="640507"/>
            <a:ext cx="550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Bottom of ZOOM screen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3B8713-EBFC-43D7-9CCA-0B393410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0" y="5169932"/>
            <a:ext cx="2091458" cy="1232859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3D84D776-CAA7-4310-8EF2-E99E101C5752}"/>
              </a:ext>
            </a:extLst>
          </p:cNvPr>
          <p:cNvSpPr/>
          <p:nvPr/>
        </p:nvSpPr>
        <p:spPr>
          <a:xfrm rot="5400000">
            <a:off x="565131" y="1479971"/>
            <a:ext cx="753955" cy="757999"/>
          </a:xfrm>
          <a:prstGeom prst="rightArrow">
            <a:avLst>
              <a:gd name="adj1" fmla="val 50000"/>
              <a:gd name="adj2" fmla="val 38591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ADABF-FDD9-46A6-8CF5-190B8CAD4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36" y="1250138"/>
            <a:ext cx="11171637" cy="299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4439BE-47B7-4AA5-95E7-8BA2E740E3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187" y="2239974"/>
            <a:ext cx="3837821" cy="109283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CB8FFCD-3221-4FCF-9315-F998EA166533}"/>
              </a:ext>
            </a:extLst>
          </p:cNvPr>
          <p:cNvSpPr txBox="1"/>
          <p:nvPr/>
        </p:nvSpPr>
        <p:spPr>
          <a:xfrm>
            <a:off x="4221556" y="2180285"/>
            <a:ext cx="58050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Please mute your microphone if you are not speaking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F4D48E-9D4E-4401-8F25-0C1866B0368A}"/>
              </a:ext>
            </a:extLst>
          </p:cNvPr>
          <p:cNvSpPr/>
          <p:nvPr/>
        </p:nvSpPr>
        <p:spPr>
          <a:xfrm>
            <a:off x="526165" y="5169932"/>
            <a:ext cx="1690254" cy="14039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B8F3B37-9DA6-4ECC-803D-43DBB99660AB}"/>
              </a:ext>
            </a:extLst>
          </p:cNvPr>
          <p:cNvSpPr txBox="1"/>
          <p:nvPr/>
        </p:nvSpPr>
        <p:spPr>
          <a:xfrm>
            <a:off x="3120120" y="4586277"/>
            <a:ext cx="80079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TIP: If the screen is lagging, disable your own camera for a while.</a:t>
            </a:r>
          </a:p>
          <a:p>
            <a:r>
              <a:rPr lang="en-US" sz="2800" dirty="0">
                <a:solidFill>
                  <a:srgbClr val="FF0000"/>
                </a:solidFill>
              </a:rPr>
              <a:t>We just can’t see you </a:t>
            </a:r>
            <a:r>
              <a:rPr lang="en-US" sz="2800" dirty="0"/>
              <a:t>but you can still see the slides.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2B2BF78-616B-4971-BF31-1B95CAF98881}"/>
              </a:ext>
            </a:extLst>
          </p:cNvPr>
          <p:cNvCxnSpPr>
            <a:cxnSpLocks/>
          </p:cNvCxnSpPr>
          <p:nvPr/>
        </p:nvCxnSpPr>
        <p:spPr>
          <a:xfrm flipH="1">
            <a:off x="2115986" y="5169932"/>
            <a:ext cx="1004134" cy="31755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C666CFC-D3F7-4D10-84EC-5D67BBCFC2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139" y="2803194"/>
            <a:ext cx="2068116" cy="1236115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A4A802A-0CA6-4849-B61A-B30EDD956823}"/>
              </a:ext>
            </a:extLst>
          </p:cNvPr>
          <p:cNvSpPr/>
          <p:nvPr/>
        </p:nvSpPr>
        <p:spPr>
          <a:xfrm>
            <a:off x="9199418" y="2721918"/>
            <a:ext cx="2331355" cy="13173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985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689A-D549-416F-9AAB-E9E89FDB7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5547" y="2500098"/>
            <a:ext cx="5546453" cy="4116287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 Palmer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Davenport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Iowa / Florida / California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Chiropractic College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College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PCC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CC</a:t>
            </a:r>
          </a:p>
          <a:p>
            <a:pPr marL="171450" lvl="1" indent="285750">
              <a:lnSpc>
                <a:spcPct val="95000"/>
              </a:lnSpc>
            </a:pPr>
            <a:r>
              <a:rPr lang="en-US" dirty="0"/>
              <a:t>Palmer University – Chiropractic</a:t>
            </a:r>
            <a:br>
              <a:rPr lang="en-US" dirty="0"/>
            </a:br>
            <a:r>
              <a:rPr lang="en-US" dirty="0"/>
              <a:t>      Program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2BC6E-C558-4CDB-BB03-0A4DDF1D9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Capturing data consistently – Grad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395E84-F4CE-4E65-9530-87B349EA1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80" y="3077426"/>
            <a:ext cx="5151566" cy="3712786"/>
          </a:xfrm>
          <a:prstGeom prst="rect">
            <a:avLst/>
          </a:prstGeom>
          <a:solidFill>
            <a:srgbClr val="E2FFFF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B4E22D-132A-4461-9950-D19500272FF5}"/>
              </a:ext>
            </a:extLst>
          </p:cNvPr>
          <p:cNvPicPr/>
          <p:nvPr/>
        </p:nvPicPr>
        <p:blipFill rotWithShape="1">
          <a:blip r:embed="rId4"/>
          <a:srcRect t="66688" r="5582" b="3202"/>
          <a:stretch/>
        </p:blipFill>
        <p:spPr>
          <a:xfrm>
            <a:off x="675985" y="2246733"/>
            <a:ext cx="5546453" cy="59577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9BCB2A4-B43A-4C3F-AB51-00E760771B7E}"/>
              </a:ext>
            </a:extLst>
          </p:cNvPr>
          <p:cNvSpPr txBox="1">
            <a:spLocks/>
          </p:cNvSpPr>
          <p:nvPr/>
        </p:nvSpPr>
        <p:spPr>
          <a:xfrm>
            <a:off x="838200" y="1531981"/>
            <a:ext cx="7082725" cy="5254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Arial Black" panose="020B0A04020102020204" pitchFamily="34" charset="0"/>
              </a:rPr>
              <a:t>Macquarie</a:t>
            </a:r>
            <a:r>
              <a:rPr lang="en-US" dirty="0"/>
              <a:t> University – Dept of Chiropractic</a:t>
            </a:r>
          </a:p>
          <a:p>
            <a:endParaRPr lang="en-US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A32E061-71E2-4F0D-B9EC-A3E1ED1F5544}"/>
              </a:ext>
            </a:extLst>
          </p:cNvPr>
          <p:cNvSpPr/>
          <p:nvPr/>
        </p:nvSpPr>
        <p:spPr>
          <a:xfrm>
            <a:off x="3807446" y="2057408"/>
            <a:ext cx="1536762" cy="79441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8E1011-2590-43B8-B9FA-A9723BBF93EB}"/>
              </a:ext>
            </a:extLst>
          </p:cNvPr>
          <p:cNvSpPr/>
          <p:nvPr/>
        </p:nvSpPr>
        <p:spPr>
          <a:xfrm>
            <a:off x="771235" y="4666890"/>
            <a:ext cx="1536762" cy="65912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49A786-BD7C-4795-9FF7-62781179D016}"/>
              </a:ext>
            </a:extLst>
          </p:cNvPr>
          <p:cNvSpPr txBox="1"/>
          <p:nvPr/>
        </p:nvSpPr>
        <p:spPr>
          <a:xfrm>
            <a:off x="311852" y="2205491"/>
            <a:ext cx="44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60AB57-3B06-4C5A-891E-57D3A743FCF6}"/>
              </a:ext>
            </a:extLst>
          </p:cNvPr>
          <p:cNvSpPr txBox="1"/>
          <p:nvPr/>
        </p:nvSpPr>
        <p:spPr>
          <a:xfrm>
            <a:off x="1539616" y="3077426"/>
            <a:ext cx="445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1EF835-248F-4132-BA27-E60016CDB2E7}"/>
              </a:ext>
            </a:extLst>
          </p:cNvPr>
          <p:cNvSpPr txBox="1"/>
          <p:nvPr/>
        </p:nvSpPr>
        <p:spPr>
          <a:xfrm>
            <a:off x="6170378" y="2416514"/>
            <a:ext cx="63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711C338-F195-4B3E-A384-4980602BA3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266386" y="6291698"/>
            <a:ext cx="2743200" cy="365125"/>
          </a:xfrm>
        </p:spPr>
        <p:txBody>
          <a:bodyPr/>
          <a:lstStyle/>
          <a:p>
            <a:fld id="{5BAC21AD-F99C-4091-8BFE-AF694F809F66}" type="slidenum">
              <a:rPr lang="en-US" sz="1600" smtClean="0">
                <a:solidFill>
                  <a:schemeClr val="tx1"/>
                </a:solidFill>
              </a:rPr>
              <a:t>20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B863A8-32EB-46C5-95D6-B10009FC3E75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46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6C2CE72-5C1A-47C6-94D3-751AB9B0D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18886"/>
              </p:ext>
            </p:extLst>
          </p:nvPr>
        </p:nvGraphicFramePr>
        <p:xfrm>
          <a:off x="672690" y="1469689"/>
          <a:ext cx="10846619" cy="51834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44877">
                  <a:extLst>
                    <a:ext uri="{9D8B030D-6E8A-4147-A177-3AD203B41FA5}">
                      <a16:colId xmlns:a16="http://schemas.microsoft.com/office/drawing/2014/main" val="2508711112"/>
                    </a:ext>
                  </a:extLst>
                </a:gridCol>
                <a:gridCol w="7701742">
                  <a:extLst>
                    <a:ext uri="{9D8B030D-6E8A-4147-A177-3AD203B41FA5}">
                      <a16:colId xmlns:a16="http://schemas.microsoft.com/office/drawing/2014/main" val="72913346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Arial Black" panose="020B0A04020102020204" pitchFamily="34" charset="0"/>
                        </a:rPr>
                        <a:t>DEGREE</a:t>
                      </a:r>
                      <a:endParaRPr lang="en-US" sz="2800" b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dirty="0">
                          <a:effectLst/>
                          <a:latin typeface="Arial Black" panose="020B0A04020102020204" pitchFamily="34" charset="0"/>
                        </a:rPr>
                        <a:t>FULL NAME</a:t>
                      </a:r>
                      <a:endParaRPr lang="en-US" sz="2800" b="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8850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D.C. and M.S. (Chiro)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Doctor of Chiropractic &amp; Master of Science (Chiropractic)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34624986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effectLst/>
                        </a:rPr>
                        <a:t>B.App.Sc</a:t>
                      </a:r>
                      <a:r>
                        <a:rPr lang="en-US" sz="1600" dirty="0">
                          <a:effectLst/>
                        </a:rPr>
                        <a:t>. (clin). &amp; </a:t>
                      </a:r>
                      <a:r>
                        <a:rPr lang="en-US" sz="1600" dirty="0" err="1">
                          <a:effectLst/>
                        </a:rPr>
                        <a:t>B.C.Sc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Bachelor of Applied Science (Clinical Science) &amp; Bachelor of Chiropractic Science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12011610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B.Sc. (chiro) &amp; B.C.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Bachelor of Science (Chiropractic) &amp; Bachelor of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42400500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effectLst/>
                        </a:rPr>
                        <a:t>B.App.Sc</a:t>
                      </a:r>
                      <a:r>
                        <a:rPr lang="en-US" sz="1600" dirty="0">
                          <a:effectLst/>
                        </a:rPr>
                        <a:t>. (</a:t>
                      </a:r>
                      <a:r>
                        <a:rPr lang="en-US" sz="1600" dirty="0" err="1">
                          <a:effectLst/>
                        </a:rPr>
                        <a:t>Compl</a:t>
                      </a:r>
                      <a:r>
                        <a:rPr lang="en-US" sz="1600" dirty="0">
                          <a:effectLst/>
                        </a:rPr>
                        <a:t>) &amp; </a:t>
                      </a:r>
                      <a:r>
                        <a:rPr lang="en-US" sz="1600" dirty="0" err="1">
                          <a:effectLst/>
                        </a:rPr>
                        <a:t>M.Clin.Chiro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Bachelor of Applied Science (Complementary Medicine) &amp; Master of Clinical Chiropractic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42685244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effectLst/>
                        </a:rPr>
                        <a:t>B.Chiro</a:t>
                      </a:r>
                      <a:r>
                        <a:rPr lang="en-US" sz="1600" dirty="0">
                          <a:effectLst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Bachelor of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3052544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 err="1">
                          <a:effectLst/>
                        </a:rPr>
                        <a:t>B.Chiro</a:t>
                      </a:r>
                      <a:r>
                        <a:rPr lang="en-US" sz="1600" dirty="0">
                          <a:effectLst/>
                        </a:rPr>
                        <a:t>. &amp; </a:t>
                      </a:r>
                      <a:r>
                        <a:rPr lang="en-US" sz="1600" dirty="0" err="1">
                          <a:effectLst/>
                        </a:rPr>
                        <a:t>M.Chiro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Bachelor of Chiropractic &amp; Master of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2476753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B.Sc. (Hons) Chiro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Bachelor of Science (Hons)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3768856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B.Tech. (chiro) and M.Tech. (chiro)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Bachelor in Technology (Chiropractic) &amp; Master in Technology (Chiropractic)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15926245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D.C.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Doctor of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4163815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M.C. or M.Chiro.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Master of Chiropractic or Master in Chiropractic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2333599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M.C.B.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Master in Clinical Biomechanics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3881241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>
                          <a:effectLst/>
                        </a:rPr>
                        <a:t>M.Sc.(Chiro) or M.Chiro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1600" dirty="0">
                          <a:effectLst/>
                        </a:rPr>
                        <a:t>Master of Science (Chiropractic)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73152" marB="73152" anchor="ctr"/>
                </a:tc>
                <a:extLst>
                  <a:ext uri="{0D108BD9-81ED-4DB2-BD59-A6C34878D82A}">
                    <a16:rowId xmlns:a16="http://schemas.microsoft.com/office/drawing/2014/main" val="3701040344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E3C3B8D4-BA8C-490A-A2CB-869FD84C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your data fields set up for these?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B1EF0-694E-48AE-8915-FC827B43181A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05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EFEFA-01C5-4F67-A406-3F34296E4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0200"/>
            <a:ext cx="10515600" cy="51244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Public or Private? </a:t>
            </a:r>
          </a:p>
          <a:p>
            <a:r>
              <a:rPr lang="en-US" dirty="0"/>
              <a:t>Name:  Surname or Family Name; Hyphens; Changes </a:t>
            </a:r>
          </a:p>
          <a:p>
            <a:r>
              <a:rPr lang="en-US" dirty="0"/>
              <a:t>Generations – Jr, Sr, II, III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20B82D-E16C-4FE4-9E1A-6E3854C89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2652"/>
          </a:xfrm>
        </p:spPr>
        <p:txBody>
          <a:bodyPr/>
          <a:lstStyle/>
          <a:p>
            <a:r>
              <a:rPr lang="en-US" dirty="0"/>
              <a:t>Some Common Metrics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06E3B4-1E0B-492B-8E74-A57170AAF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58" y="3205162"/>
            <a:ext cx="3401558" cy="3401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0E5CA-A47A-459B-9885-A6FF64C5A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88" y="2691945"/>
            <a:ext cx="3009900" cy="39147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5A72EF-8302-43C1-80EB-84A356595B24}"/>
              </a:ext>
            </a:extLst>
          </p:cNvPr>
          <p:cNvGrpSpPr/>
          <p:nvPr/>
        </p:nvGrpSpPr>
        <p:grpSpPr>
          <a:xfrm>
            <a:off x="4667584" y="3770185"/>
            <a:ext cx="3001613" cy="784479"/>
            <a:chOff x="4773168" y="4162425"/>
            <a:chExt cx="3001613" cy="784479"/>
          </a:xfrm>
        </p:grpSpPr>
        <p:sp>
          <p:nvSpPr>
            <p:cNvPr id="10" name="Callout: Left Arrow 9">
              <a:extLst>
                <a:ext uri="{FF2B5EF4-FFF2-40B4-BE49-F238E27FC236}">
                  <a16:creationId xmlns:a16="http://schemas.microsoft.com/office/drawing/2014/main" id="{16569EB9-FFF5-410C-B2BF-9D53EBC78632}"/>
                </a:ext>
              </a:extLst>
            </p:cNvPr>
            <p:cNvSpPr/>
            <p:nvPr/>
          </p:nvSpPr>
          <p:spPr>
            <a:xfrm>
              <a:off x="4773168" y="4162425"/>
              <a:ext cx="2944368" cy="784479"/>
            </a:xfrm>
            <a:prstGeom prst="leftArrowCallout">
              <a:avLst>
                <a:gd name="adj1" fmla="val 25000"/>
                <a:gd name="adj2" fmla="val 25000"/>
                <a:gd name="adj3" fmla="val 25000"/>
                <a:gd name="adj4" fmla="val 87958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1EBBAF9-A783-4FD4-A05D-3FC6F90ED796}"/>
                </a:ext>
              </a:extLst>
            </p:cNvPr>
            <p:cNvSpPr txBox="1"/>
            <p:nvPr/>
          </p:nvSpPr>
          <p:spPr>
            <a:xfrm>
              <a:off x="5242177" y="4369998"/>
              <a:ext cx="253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Dr. Carol Winkler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13FEEA-1F62-4F87-A2C3-0E8C157F1066}"/>
              </a:ext>
            </a:extLst>
          </p:cNvPr>
          <p:cNvGrpSpPr/>
          <p:nvPr/>
        </p:nvGrpSpPr>
        <p:grpSpPr>
          <a:xfrm>
            <a:off x="4882658" y="5091593"/>
            <a:ext cx="2944368" cy="704722"/>
            <a:chOff x="4825413" y="5774650"/>
            <a:chExt cx="2944368" cy="704722"/>
          </a:xfrm>
        </p:grpSpPr>
        <p:sp>
          <p:nvSpPr>
            <p:cNvPr id="11" name="Callout: Right Arrow 10">
              <a:extLst>
                <a:ext uri="{FF2B5EF4-FFF2-40B4-BE49-F238E27FC236}">
                  <a16:creationId xmlns:a16="http://schemas.microsoft.com/office/drawing/2014/main" id="{7ADA45E9-0BC5-4BD2-86EE-B7918AB8213B}"/>
                </a:ext>
              </a:extLst>
            </p:cNvPr>
            <p:cNvSpPr/>
            <p:nvPr/>
          </p:nvSpPr>
          <p:spPr>
            <a:xfrm>
              <a:off x="4825413" y="5774650"/>
              <a:ext cx="2944368" cy="704722"/>
            </a:xfrm>
            <a:prstGeom prst="rightArrowCallout">
              <a:avLst>
                <a:gd name="adj1" fmla="val 32785"/>
                <a:gd name="adj2" fmla="val 32785"/>
                <a:gd name="adj3" fmla="val 35380"/>
                <a:gd name="adj4" fmla="val 86716"/>
              </a:avLst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3296A0-280A-45A2-B6EB-F5CF9F0161A5}"/>
                </a:ext>
              </a:extLst>
            </p:cNvPr>
            <p:cNvSpPr txBox="1"/>
            <p:nvPr/>
          </p:nvSpPr>
          <p:spPr>
            <a:xfrm>
              <a:off x="4882658" y="5942345"/>
              <a:ext cx="25326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Arial Black" panose="020B0A04020102020204" pitchFamily="34" charset="0"/>
                </a:rPr>
                <a:t>Dr. Carroll Winkler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8286F9E-C900-4427-A60A-28CFB02CE5BD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87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38E2-0397-4EAA-A65B-2FB34E628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Common Metrics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F79FE-5AA0-41D1-9A02-688040384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Address formats </a:t>
            </a:r>
          </a:p>
          <a:p>
            <a:r>
              <a:rPr lang="en-US" dirty="0"/>
              <a:t>Practice vs mailing? Both?</a:t>
            </a:r>
          </a:p>
          <a:p>
            <a:r>
              <a:rPr lang="en-US" dirty="0"/>
              <a:t>Multiple jurisdictions / countries</a:t>
            </a:r>
          </a:p>
          <a:p>
            <a:r>
              <a:rPr lang="en-US" dirty="0"/>
              <a:t>Date formats – </a:t>
            </a:r>
            <a:r>
              <a:rPr lang="en-US" dirty="0">
                <a:solidFill>
                  <a:srgbClr val="FF0000"/>
                </a:solidFill>
              </a:rPr>
              <a:t>YYYY MM DD </a:t>
            </a:r>
          </a:p>
          <a:p>
            <a:r>
              <a:rPr lang="en-US" dirty="0"/>
              <a:t>Gender – M / F / Trans / Non-Binary / Two-Spirit – </a:t>
            </a:r>
            <a:r>
              <a:rPr lang="en-US" dirty="0">
                <a:solidFill>
                  <a:srgbClr val="FF0000"/>
                </a:solidFill>
              </a:rPr>
              <a:t>52 genders</a:t>
            </a:r>
          </a:p>
          <a:p>
            <a:r>
              <a:rPr lang="en-US" dirty="0"/>
              <a:t>National social identifier</a:t>
            </a:r>
          </a:p>
          <a:p>
            <a:r>
              <a:rPr lang="en-US" dirty="0"/>
              <a:t>Country name: EXAMPLE  Deutschland, </a:t>
            </a:r>
            <a:r>
              <a:rPr lang="en-US" dirty="0" err="1"/>
              <a:t>Allemagne</a:t>
            </a:r>
            <a:r>
              <a:rPr lang="en-US" dirty="0"/>
              <a:t>, Germany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65C87-D2E3-44AD-9787-BE96A1A5381F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28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1B8AA5-62F9-4DDD-8646-E44282309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742" y="2105891"/>
            <a:ext cx="4293117" cy="46643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E5AA1D-469C-4F30-B77E-A89CB126A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 battle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657D65-FBBF-4E04-B266-49F1B4944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3114605"/>
            <a:ext cx="3931920" cy="1965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55BC6-02FB-47B4-AB56-88ED6AD0E3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6544" y="2828277"/>
            <a:ext cx="4297680" cy="1996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0401FA-37A3-4CD0-8862-37160A9C15E5}"/>
              </a:ext>
            </a:extLst>
          </p:cNvPr>
          <p:cNvSpPr txBox="1"/>
          <p:nvPr/>
        </p:nvSpPr>
        <p:spPr>
          <a:xfrm rot="322186">
            <a:off x="7220767" y="1796312"/>
            <a:ext cx="4590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FLEXIBILITY and INCLUSION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EC6C10-B4B0-4039-8792-3BAA65877606}"/>
              </a:ext>
            </a:extLst>
          </p:cNvPr>
          <p:cNvSpPr txBox="1"/>
          <p:nvPr/>
        </p:nvSpPr>
        <p:spPr>
          <a:xfrm rot="21251486">
            <a:off x="231354" y="2133502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STANDARDIZATION</a:t>
            </a:r>
          </a:p>
          <a:p>
            <a:pPr algn="ctr"/>
            <a:r>
              <a:rPr lang="en-US" sz="3200" dirty="0">
                <a:latin typeface="Arial Black" panose="020B0A04020102020204" pitchFamily="34" charset="0"/>
              </a:rPr>
              <a:t>(Sorting and analytics)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D84920-2CF4-4302-AC85-092CFB2EEEE5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534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122681-CA04-45BC-B3B2-B9F53F76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12" y="971550"/>
            <a:ext cx="9702799" cy="685800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2718295-904E-452F-B854-3E835A209E70}"/>
              </a:ext>
            </a:extLst>
          </p:cNvPr>
          <p:cNvPicPr>
            <a:picLocks noGrp="1"/>
          </p:cNvPicPr>
          <p:nvPr>
            <p:ph idx="4294967295"/>
          </p:nvPr>
        </p:nvPicPr>
        <p:blipFill rotWithShape="1">
          <a:blip r:embed="rId4"/>
          <a:srcRect t="7794" b="14803"/>
          <a:stretch/>
        </p:blipFill>
        <p:spPr>
          <a:xfrm>
            <a:off x="50201" y="147636"/>
            <a:ext cx="10529888" cy="3357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9090E9-FC37-471B-9B53-43458889C24A}"/>
              </a:ext>
            </a:extLst>
          </p:cNvPr>
          <p:cNvSpPr txBox="1"/>
          <p:nvPr/>
        </p:nvSpPr>
        <p:spPr>
          <a:xfrm>
            <a:off x="6096000" y="3350930"/>
            <a:ext cx="37235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Lee</a:t>
            </a:r>
          </a:p>
          <a:p>
            <a:r>
              <a:rPr lang="en-US" sz="3600" dirty="0"/>
              <a:t>Giselle</a:t>
            </a:r>
          </a:p>
          <a:p>
            <a:r>
              <a:rPr lang="en-US" sz="3600" dirty="0" err="1"/>
              <a:t>DeAndrade</a:t>
            </a:r>
            <a:endParaRPr lang="en-US" sz="3600" dirty="0"/>
          </a:p>
          <a:p>
            <a:r>
              <a:rPr lang="en-US" sz="3600" dirty="0"/>
              <a:t>De Andrade</a:t>
            </a:r>
          </a:p>
          <a:p>
            <a:r>
              <a:rPr lang="en-US" sz="3600" dirty="0"/>
              <a:t>de Andrade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F0643E-8EEA-4A51-9695-648FAC3D0917}"/>
              </a:ext>
            </a:extLst>
          </p:cNvPr>
          <p:cNvSpPr txBox="1"/>
          <p:nvPr/>
        </p:nvSpPr>
        <p:spPr>
          <a:xfrm>
            <a:off x="990033" y="4197316"/>
            <a:ext cx="4791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Can you search 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E68650-CCDF-440C-9ECD-3C7F92C7ADED}"/>
              </a:ext>
            </a:extLst>
          </p:cNvPr>
          <p:cNvSpPr txBox="1"/>
          <p:nvPr/>
        </p:nvSpPr>
        <p:spPr>
          <a:xfrm>
            <a:off x="1820448" y="4974877"/>
            <a:ext cx="3131127" cy="461665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Ask your IT team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99CA57-8B3E-408B-ACE9-585AA4837CDC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632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B9741-BDBD-4FD4-95DD-EB3069E5D47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21737"/>
          <a:stretch/>
        </p:blipFill>
        <p:spPr>
          <a:xfrm>
            <a:off x="0" y="162070"/>
            <a:ext cx="7112000" cy="62753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F30345-30ED-4AC1-BD27-F106692DF697}"/>
              </a:ext>
            </a:extLst>
          </p:cNvPr>
          <p:cNvSpPr txBox="1"/>
          <p:nvPr/>
        </p:nvSpPr>
        <p:spPr>
          <a:xfrm>
            <a:off x="4915084" y="1549287"/>
            <a:ext cx="1791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LaTonya</a:t>
            </a:r>
          </a:p>
          <a:p>
            <a:r>
              <a:rPr lang="en-US" sz="3600" dirty="0"/>
              <a:t>LaToya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01CEFF-43B8-4C3B-A070-114E1A3DD2BD}"/>
              </a:ext>
            </a:extLst>
          </p:cNvPr>
          <p:cNvSpPr/>
          <p:nvPr/>
        </p:nvSpPr>
        <p:spPr>
          <a:xfrm>
            <a:off x="527901" y="217199"/>
            <a:ext cx="895546" cy="55579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789003-C30A-4755-B86D-F66FF0CB0630}"/>
              </a:ext>
            </a:extLst>
          </p:cNvPr>
          <p:cNvSpPr txBox="1"/>
          <p:nvPr/>
        </p:nvSpPr>
        <p:spPr>
          <a:xfrm>
            <a:off x="6966407" y="1341897"/>
            <a:ext cx="2328421" cy="38164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Saint German</a:t>
            </a:r>
          </a:p>
          <a:p>
            <a:r>
              <a:rPr lang="en-US" sz="2800" dirty="0" err="1"/>
              <a:t>SaintGermain</a:t>
            </a:r>
            <a:endParaRPr lang="en-US" sz="2800" dirty="0"/>
          </a:p>
          <a:p>
            <a:r>
              <a:rPr lang="en-US" sz="2800" dirty="0"/>
              <a:t>Saint-Germain</a:t>
            </a:r>
          </a:p>
          <a:p>
            <a:r>
              <a:rPr lang="en-US" sz="2800" dirty="0"/>
              <a:t>St. Germain</a:t>
            </a:r>
          </a:p>
          <a:p>
            <a:r>
              <a:rPr lang="en-US" sz="2800" dirty="0" err="1"/>
              <a:t>St.Germain</a:t>
            </a:r>
            <a:endParaRPr lang="en-US" sz="2800" dirty="0"/>
          </a:p>
          <a:p>
            <a:r>
              <a:rPr lang="en-US" sz="2800" dirty="0" err="1"/>
              <a:t>StGermain</a:t>
            </a:r>
            <a:endParaRPr lang="en-US" sz="2800" dirty="0"/>
          </a:p>
          <a:p>
            <a:r>
              <a:rPr lang="en-US" sz="2800" dirty="0"/>
              <a:t>St Germain</a:t>
            </a:r>
          </a:p>
          <a:p>
            <a:r>
              <a:rPr lang="en-US" sz="2800" dirty="0"/>
              <a:t>St-Germain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66095-59A2-4044-92EB-AB8813592A97}"/>
              </a:ext>
            </a:extLst>
          </p:cNvPr>
          <p:cNvSpPr txBox="1"/>
          <p:nvPr/>
        </p:nvSpPr>
        <p:spPr>
          <a:xfrm>
            <a:off x="9677609" y="1341897"/>
            <a:ext cx="2066204" cy="1815882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O’Connor</a:t>
            </a:r>
          </a:p>
          <a:p>
            <a:r>
              <a:rPr lang="en-US" sz="2800" dirty="0" err="1"/>
              <a:t>OConnor</a:t>
            </a:r>
            <a:endParaRPr lang="en-US" sz="2800" dirty="0"/>
          </a:p>
          <a:p>
            <a:r>
              <a:rPr lang="en-US" sz="2800" dirty="0" err="1"/>
              <a:t>Oconnor</a:t>
            </a:r>
            <a:endParaRPr lang="en-US" sz="2800" dirty="0"/>
          </a:p>
          <a:p>
            <a:r>
              <a:rPr lang="en-US" sz="2800" dirty="0"/>
              <a:t>O Connor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C55BA-F792-497E-86B0-B88D2219EF9D}"/>
              </a:ext>
            </a:extLst>
          </p:cNvPr>
          <p:cNvSpPr txBox="1"/>
          <p:nvPr/>
        </p:nvSpPr>
        <p:spPr>
          <a:xfrm>
            <a:off x="9677610" y="3429000"/>
            <a:ext cx="2066204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Al-Hassan</a:t>
            </a:r>
          </a:p>
          <a:p>
            <a:r>
              <a:rPr lang="en-US" sz="2800" dirty="0" err="1"/>
              <a:t>AlHassan</a:t>
            </a:r>
            <a:endParaRPr lang="en-US" sz="2800" dirty="0"/>
          </a:p>
          <a:p>
            <a:r>
              <a:rPr lang="en-US" sz="2800" dirty="0"/>
              <a:t>al-Hassan</a:t>
            </a:r>
          </a:p>
          <a:p>
            <a:r>
              <a:rPr lang="en-US" sz="2800" dirty="0" err="1"/>
              <a:t>alHassan</a:t>
            </a:r>
            <a:endParaRPr lang="en-US" sz="2800" dirty="0"/>
          </a:p>
          <a:p>
            <a:r>
              <a:rPr lang="en-US" sz="2800" dirty="0"/>
              <a:t>al Hassan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C1ECCE-2B35-403D-AEB9-B8AD64B8EEF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66407" y="15876"/>
            <a:ext cx="5225593" cy="1166356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More on names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1D209F-1F0E-4A92-9DA7-7DB7CCCA3568}"/>
              </a:ext>
            </a:extLst>
          </p:cNvPr>
          <p:cNvSpPr txBox="1"/>
          <p:nvPr/>
        </p:nvSpPr>
        <p:spPr>
          <a:xfrm>
            <a:off x="2780146" y="6437457"/>
            <a:ext cx="359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Courtesy of Chiropractic Economics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E08B2-12DB-4500-8206-51BC6523CBAE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42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4B74F-287B-4FEB-8F5A-C9E198558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It Goes Wrong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A4C42-F74E-4B10-B56F-1DDBEFCFF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Doctor’s Medical License Terminated After Another Doctor Of The Same Name Bounces Check</a:t>
            </a:r>
            <a:endParaRPr lang="en-US" sz="48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CHICAGO (CBS) – 4/9/2021  </a:t>
            </a:r>
            <a:r>
              <a:rPr lang="en-US" dirty="0"/>
              <a:t>Two doctors with the same name are now part of a medical </a:t>
            </a:r>
            <a:r>
              <a:rPr lang="en-US" dirty="0" err="1"/>
              <a:t>mixup</a:t>
            </a:r>
            <a:r>
              <a:rPr lang="en-US" dirty="0"/>
              <a:t> that is causing a nightmare for one of them.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E612D1-B319-47FE-A33C-5949929F363E}"/>
              </a:ext>
            </a:extLst>
          </p:cNvPr>
          <p:cNvSpPr txBox="1"/>
          <p:nvPr/>
        </p:nvSpPr>
        <p:spPr>
          <a:xfrm>
            <a:off x="838200" y="6176963"/>
            <a:ext cx="964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https://chicago.cbslocal.com/2021/04/08/doctors-same-name-illinois-medical-license-terminated/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FAF5BA-7A14-41AF-A599-FF3154AE38C0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07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CA7D5E5-1E2C-4CDB-9CBD-5B2421846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24" y="245096"/>
            <a:ext cx="4330125" cy="26724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F84A20-2FF7-4C1B-9512-94EEEA4A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of Brian Yu, 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2EFD5-BE4B-4948-9FDE-67A38A9BA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51" y="1938749"/>
            <a:ext cx="10772241" cy="45541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Lives in eastern Texas but used to work in Illinois</a:t>
            </a:r>
          </a:p>
          <a:p>
            <a:pPr>
              <a:lnSpc>
                <a:spcPct val="100000"/>
              </a:lnSpc>
            </a:pPr>
            <a:r>
              <a:rPr lang="en-US" dirty="0"/>
              <a:t>Maintained medical license in Illinois</a:t>
            </a:r>
          </a:p>
          <a:p>
            <a:pPr>
              <a:lnSpc>
                <a:spcPct val="100000"/>
              </a:lnSpc>
            </a:pPr>
            <a:r>
              <a:rPr lang="en-US" dirty="0"/>
              <a:t>March 19 he learned it was “</a:t>
            </a:r>
            <a:r>
              <a:rPr lang="en-US" dirty="0">
                <a:solidFill>
                  <a:srgbClr val="FF0000"/>
                </a:solidFill>
              </a:rPr>
              <a:t>terminated</a:t>
            </a:r>
            <a:r>
              <a:rPr lang="en-US" dirty="0"/>
              <a:t> due to insufficient funds”</a:t>
            </a:r>
          </a:p>
          <a:p>
            <a:pPr>
              <a:lnSpc>
                <a:spcPct val="100000"/>
              </a:lnSpc>
            </a:pPr>
            <a:r>
              <a:rPr lang="en-US" dirty="0"/>
              <a:t>Would be black mark on medical license history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Another Dr. Brian Yu </a:t>
            </a:r>
            <a:r>
              <a:rPr lang="en-US" dirty="0"/>
              <a:t>works at a practice in Chicago</a:t>
            </a:r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rgbClr val="FF0000"/>
                </a:solidFill>
              </a:rPr>
              <a:t>His $23 debt</a:t>
            </a:r>
            <a:r>
              <a:rPr lang="en-US" dirty="0"/>
              <a:t> was assigned to medical license of </a:t>
            </a:r>
            <a:br>
              <a:rPr lang="en-US" dirty="0"/>
            </a:br>
            <a:r>
              <a:rPr lang="en-US" dirty="0"/>
              <a:t>Dr. Brian Yu of Texas</a:t>
            </a:r>
          </a:p>
          <a:p>
            <a:pPr>
              <a:lnSpc>
                <a:spcPct val="100000"/>
              </a:lnSpc>
            </a:pPr>
            <a:r>
              <a:rPr lang="en-US" dirty="0"/>
              <a:t>Despite many phone calls he was told to just “pay the bill.”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7FF052-FC0B-45CE-BACC-B8740C732BE5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16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09C952-5F52-4CCD-B774-982E9D805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4" y="205033"/>
            <a:ext cx="3695707" cy="28930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D963C-BE09-4987-A826-F6848E61E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3497348"/>
            <a:ext cx="11468100" cy="2950589"/>
          </a:xfrm>
        </p:spPr>
        <p:txBody>
          <a:bodyPr>
            <a:normAutofit/>
          </a:bodyPr>
          <a:lstStyle/>
          <a:p>
            <a:pPr marL="2743200" indent="-457200">
              <a:buNone/>
            </a:pPr>
            <a:r>
              <a:rPr lang="en-US" dirty="0"/>
              <a:t>In general, allow for </a:t>
            </a:r>
            <a:r>
              <a:rPr lang="en-US" dirty="0">
                <a:solidFill>
                  <a:srgbClr val="FF0000"/>
                </a:solidFill>
              </a:rPr>
              <a:t>longer</a:t>
            </a:r>
            <a:r>
              <a:rPr lang="en-US" dirty="0"/>
              <a:t> data fields</a:t>
            </a:r>
          </a:p>
          <a:p>
            <a:pPr marL="2743200" indent="-457200">
              <a:spcBef>
                <a:spcPts val="15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Drop down </a:t>
            </a:r>
            <a:r>
              <a:rPr lang="en-US" dirty="0"/>
              <a:t>data entry boxes where practical</a:t>
            </a:r>
          </a:p>
          <a:p>
            <a:pPr marL="2743200" indent="-457200">
              <a:spcBef>
                <a:spcPts val="1500"/>
              </a:spcBef>
              <a:buNone/>
            </a:pPr>
            <a:r>
              <a:rPr lang="en-US" dirty="0"/>
              <a:t>United Nations - </a:t>
            </a:r>
            <a:r>
              <a:rPr lang="en-US" sz="1800" dirty="0"/>
              <a:t>International Telecommunication Union </a:t>
            </a:r>
            <a:r>
              <a:rPr lang="en-US" sz="1800" dirty="0">
                <a:solidFill>
                  <a:srgbClr val="FF0000"/>
                </a:solidFill>
              </a:rPr>
              <a:t>E.164 </a:t>
            </a:r>
            <a:r>
              <a:rPr lang="en-US" dirty="0">
                <a:solidFill>
                  <a:srgbClr val="FF0000"/>
                </a:solidFill>
              </a:rPr>
              <a:t>= 15</a:t>
            </a:r>
          </a:p>
          <a:p>
            <a:pPr marL="2743200" lvl="1" indent="-457200"/>
            <a:r>
              <a:rPr lang="en-US" dirty="0"/>
              <a:t>Country code (1 to 3 digits)</a:t>
            </a:r>
          </a:p>
          <a:p>
            <a:pPr marL="2743200" lvl="1" indent="-457200"/>
            <a:r>
              <a:rPr lang="en-US" dirty="0"/>
              <a:t>Subscriber number (max 12 digits)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1481A5-36C0-4CA5-8BBF-EFCEEF256965}"/>
              </a:ext>
            </a:extLst>
          </p:cNvPr>
          <p:cNvPicPr/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4580" y="4375287"/>
            <a:ext cx="781372" cy="11947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96E613-35ED-4DA1-BF6E-2C263A15DE66}"/>
              </a:ext>
            </a:extLst>
          </p:cNvPr>
          <p:cNvSpPr/>
          <p:nvPr/>
        </p:nvSpPr>
        <p:spPr>
          <a:xfrm>
            <a:off x="4278438" y="473900"/>
            <a:ext cx="7646861" cy="240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>
              <a:lnSpc>
                <a:spcPct val="110000"/>
              </a:lnSpc>
              <a:spcAft>
                <a:spcPts val="4000"/>
              </a:spcAft>
            </a:pPr>
            <a:r>
              <a:rPr lang="en-US" sz="4400" dirty="0">
                <a:latin typeface="Georgia" panose="02040502050405020303" pitchFamily="18" charset="0"/>
              </a:rPr>
              <a:t>What do you want to know? </a:t>
            </a:r>
          </a:p>
          <a:p>
            <a:pPr marL="57150">
              <a:lnSpc>
                <a:spcPct val="110000"/>
              </a:lnSpc>
              <a:spcAft>
                <a:spcPts val="2000"/>
              </a:spcAft>
              <a:buNone/>
            </a:pPr>
            <a:r>
              <a:rPr lang="en-US" sz="3200" dirty="0">
                <a:latin typeface="Arial Black" panose="020B0A04020102020204" pitchFamily="34" charset="0"/>
              </a:rPr>
              <a:t>How does it </a:t>
            </a:r>
            <a:r>
              <a:rPr lang="en-U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help</a:t>
            </a:r>
            <a:r>
              <a:rPr lang="en-US" sz="3200" dirty="0">
                <a:latin typeface="Arial Black" panose="020B0A04020102020204" pitchFamily="34" charset="0"/>
              </a:rPr>
              <a:t> your organization to know it?</a:t>
            </a:r>
          </a:p>
        </p:txBody>
      </p:sp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B84C4590-402E-42C2-A458-97E9EA970327}"/>
              </a:ext>
            </a:extLst>
          </p:cNvPr>
          <p:cNvSpPr/>
          <p:nvPr/>
        </p:nvSpPr>
        <p:spPr>
          <a:xfrm>
            <a:off x="868680" y="3181880"/>
            <a:ext cx="1609344" cy="2950589"/>
          </a:xfrm>
          <a:prstGeom prst="rightArrowCallout">
            <a:avLst>
              <a:gd name="adj1" fmla="val 106244"/>
              <a:gd name="adj2" fmla="val 77801"/>
              <a:gd name="adj3" fmla="val 25000"/>
              <a:gd name="adj4" fmla="val 39400"/>
            </a:avLst>
          </a:prstGeom>
          <a:solidFill>
            <a:srgbClr val="93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F9BD20-7866-464A-B9D1-22268C2A5E98}"/>
              </a:ext>
            </a:extLst>
          </p:cNvPr>
          <p:cNvSpPr txBox="1"/>
          <p:nvPr/>
        </p:nvSpPr>
        <p:spPr>
          <a:xfrm>
            <a:off x="827205" y="4323215"/>
            <a:ext cx="16459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3A11BB-6739-4F98-A5C3-6D0587CDDB13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978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461720-1D58-4841-A422-03BAB3F38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829" y="3337716"/>
            <a:ext cx="2905125" cy="1447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FC92FE-3C0D-4EBC-9924-2DE8E97D767B}"/>
              </a:ext>
            </a:extLst>
          </p:cNvPr>
          <p:cNvSpPr txBox="1"/>
          <p:nvPr/>
        </p:nvSpPr>
        <p:spPr>
          <a:xfrm>
            <a:off x="942109" y="640507"/>
            <a:ext cx="550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Bottom of ZOOM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9657CB-B36C-4E0F-9B85-D38DC42B8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48"/>
          <a:stretch/>
        </p:blipFill>
        <p:spPr>
          <a:xfrm>
            <a:off x="1215088" y="1998494"/>
            <a:ext cx="5402259" cy="92201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6C10A9D-214D-427F-BFD9-ECD980E315B4}"/>
              </a:ext>
            </a:extLst>
          </p:cNvPr>
          <p:cNvSpPr/>
          <p:nvPr/>
        </p:nvSpPr>
        <p:spPr>
          <a:xfrm>
            <a:off x="8333014" y="4270170"/>
            <a:ext cx="2576957" cy="4403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DA1E55-A6AB-49ED-A3A8-45CEC8B3E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029" y="3234326"/>
            <a:ext cx="4406618" cy="1744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7B25582-47A8-4FEE-83C9-D0F7A8C3D2F5}"/>
              </a:ext>
            </a:extLst>
          </p:cNvPr>
          <p:cNvSpPr/>
          <p:nvPr/>
        </p:nvSpPr>
        <p:spPr>
          <a:xfrm>
            <a:off x="1450108" y="1726794"/>
            <a:ext cx="1154546" cy="140392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9D2E5E6-98EA-4932-9C33-7B8EB18C4FB5}"/>
              </a:ext>
            </a:extLst>
          </p:cNvPr>
          <p:cNvCxnSpPr>
            <a:cxnSpLocks/>
          </p:cNvCxnSpPr>
          <p:nvPr/>
        </p:nvCxnSpPr>
        <p:spPr>
          <a:xfrm>
            <a:off x="2185462" y="3130721"/>
            <a:ext cx="807120" cy="112724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AEA17D6-4C0F-4AB9-B15C-3638563EE288}"/>
              </a:ext>
            </a:extLst>
          </p:cNvPr>
          <p:cNvCxnSpPr>
            <a:cxnSpLocks/>
          </p:cNvCxnSpPr>
          <p:nvPr/>
        </p:nvCxnSpPr>
        <p:spPr>
          <a:xfrm>
            <a:off x="7595300" y="3694342"/>
            <a:ext cx="488413" cy="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C1E47FA-F3F0-4645-BB88-9DC64E11B0CD}"/>
              </a:ext>
            </a:extLst>
          </p:cNvPr>
          <p:cNvSpPr txBox="1"/>
          <p:nvPr/>
        </p:nvSpPr>
        <p:spPr>
          <a:xfrm>
            <a:off x="6465399" y="3429000"/>
            <a:ext cx="14685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OK to REACT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ADABF-FDD9-46A6-8CF5-190B8CAD45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136" y="1250138"/>
            <a:ext cx="11171637" cy="29954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491A30E-7682-4578-8CD7-1A700ACF628A}"/>
              </a:ext>
            </a:extLst>
          </p:cNvPr>
          <p:cNvSpPr/>
          <p:nvPr/>
        </p:nvSpPr>
        <p:spPr>
          <a:xfrm>
            <a:off x="6096000" y="1100959"/>
            <a:ext cx="1987713" cy="583714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Bent-Up 21">
            <a:extLst>
              <a:ext uri="{FF2B5EF4-FFF2-40B4-BE49-F238E27FC236}">
                <a16:creationId xmlns:a16="http://schemas.microsoft.com/office/drawing/2014/main" id="{6AB404B5-26D3-492C-9F8F-2C65CE2F3B7D}"/>
              </a:ext>
            </a:extLst>
          </p:cNvPr>
          <p:cNvSpPr/>
          <p:nvPr/>
        </p:nvSpPr>
        <p:spPr>
          <a:xfrm rot="5400000" flipV="1">
            <a:off x="6610456" y="1705749"/>
            <a:ext cx="1145941" cy="1132159"/>
          </a:xfrm>
          <a:prstGeom prst="bentUpArrow">
            <a:avLst>
              <a:gd name="adj1" fmla="val 36421"/>
              <a:gd name="adj2" fmla="val 34382"/>
              <a:gd name="adj3" fmla="val 37237"/>
            </a:avLst>
          </a:prstGeom>
          <a:solidFill>
            <a:srgbClr val="8FAA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E6A4035-D30B-4FF7-8222-527A92FA544B}"/>
              </a:ext>
            </a:extLst>
          </p:cNvPr>
          <p:cNvSpPr/>
          <p:nvPr/>
        </p:nvSpPr>
        <p:spPr>
          <a:xfrm>
            <a:off x="8083713" y="3369117"/>
            <a:ext cx="2576957" cy="591459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Multiplication Sign 24">
            <a:extLst>
              <a:ext uri="{FF2B5EF4-FFF2-40B4-BE49-F238E27FC236}">
                <a16:creationId xmlns:a16="http://schemas.microsoft.com/office/drawing/2014/main" id="{F7EBC3F2-9F89-45E0-AA5D-DFF2BB55D935}"/>
              </a:ext>
            </a:extLst>
          </p:cNvPr>
          <p:cNvSpPr/>
          <p:nvPr/>
        </p:nvSpPr>
        <p:spPr>
          <a:xfrm>
            <a:off x="8928240" y="3837462"/>
            <a:ext cx="1468582" cy="1360524"/>
          </a:xfrm>
          <a:prstGeom prst="mathMultiply">
            <a:avLst>
              <a:gd name="adj1" fmla="val 858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36B5DD-13E6-45B2-B3A7-193F9DD598A6}"/>
              </a:ext>
            </a:extLst>
          </p:cNvPr>
          <p:cNvSpPr txBox="1"/>
          <p:nvPr/>
        </p:nvSpPr>
        <p:spPr>
          <a:xfrm>
            <a:off x="8210534" y="4978612"/>
            <a:ext cx="282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Please do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raise hand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599DCD-0C61-4D1C-B61A-B288F454E6E5}"/>
              </a:ext>
            </a:extLst>
          </p:cNvPr>
          <p:cNvSpPr txBox="1"/>
          <p:nvPr/>
        </p:nvSpPr>
        <p:spPr>
          <a:xfrm>
            <a:off x="2315737" y="5084642"/>
            <a:ext cx="218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USE CHAT</a:t>
            </a:r>
          </a:p>
        </p:txBody>
      </p:sp>
    </p:spTree>
    <p:extLst>
      <p:ext uri="{BB962C8B-B14F-4D97-AF65-F5344CB8AC3E}">
        <p14:creationId xmlns:p14="http://schemas.microsoft.com/office/powerpoint/2010/main" val="280427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74771-77B7-4107-830C-E58109E4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213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Study:  Oscar Alberto Cornelio-Flores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482499D-EE8F-4DD7-B6DE-7013B2B3B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1095"/>
            <a:ext cx="10515600" cy="4281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September 2020: North Carolina 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Invited patient to private home to “discuss her recent test results”</a:t>
            </a:r>
          </a:p>
          <a:p>
            <a:pPr marL="0" indent="0">
              <a:buNone/>
            </a:pPr>
            <a:r>
              <a:rPr lang="en-US" dirty="0"/>
              <a:t>November 2020</a:t>
            </a:r>
          </a:p>
          <a:p>
            <a:pPr lvl="1"/>
            <a:r>
              <a:rPr lang="en-US" dirty="0"/>
              <a:t>Arrested and charged with sexual assault – media coverage</a:t>
            </a:r>
          </a:p>
          <a:p>
            <a:pPr lvl="1">
              <a:spcAft>
                <a:spcPts val="1500"/>
              </a:spcAft>
            </a:pPr>
            <a:r>
              <a:rPr lang="en-US" dirty="0"/>
              <a:t>Employer placed on him on leave</a:t>
            </a:r>
          </a:p>
          <a:p>
            <a:pPr marL="0" indent="0">
              <a:buNone/>
            </a:pPr>
            <a:r>
              <a:rPr lang="en-US" dirty="0"/>
              <a:t>1 January 2021</a:t>
            </a:r>
          </a:p>
          <a:p>
            <a:pPr lvl="1"/>
            <a:r>
              <a:rPr lang="en-US" dirty="0"/>
              <a:t>Employer officially terminated him </a:t>
            </a:r>
          </a:p>
          <a:p>
            <a:pPr lvl="1"/>
            <a:r>
              <a:rPr lang="en-US" dirty="0"/>
              <a:t>Later in January: Insurance company recommended him </a:t>
            </a:r>
            <a:br>
              <a:rPr lang="en-US" dirty="0"/>
            </a:br>
            <a:r>
              <a:rPr lang="en-US" dirty="0"/>
              <a:t>to elderly woman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901BB-2FD5-4F16-BDB0-7E12D917DD6B}"/>
              </a:ext>
            </a:extLst>
          </p:cNvPr>
          <p:cNvSpPr txBox="1"/>
          <p:nvPr/>
        </p:nvSpPr>
        <p:spPr>
          <a:xfrm>
            <a:off x="971550" y="1543050"/>
            <a:ext cx="1007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guilt or innocence is assumed – case from public records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FBBD15-EA85-4ECA-A44D-61ED78C50A26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379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A4678E-7EE2-4CD3-B6F5-437506D4A3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73144"/>
            <a:ext cx="6385560" cy="4156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A2F6B-3265-4E91-BD94-C2A9EBBC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E3C65-598B-44B7-8E3D-CB21EE5747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400" y="1433382"/>
            <a:ext cx="5943600" cy="3460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92636C-396C-4A00-A7C9-34689DBD0FE5}"/>
              </a:ext>
            </a:extLst>
          </p:cNvPr>
          <p:cNvSpPr txBox="1"/>
          <p:nvPr/>
        </p:nvSpPr>
        <p:spPr>
          <a:xfrm>
            <a:off x="323850" y="4949825"/>
            <a:ext cx="5772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Nov 24, 2020  </a:t>
            </a:r>
            <a:r>
              <a:rPr lang="en-US" sz="2400" dirty="0"/>
              <a:t>- Oscar Alberto Cornelio-Flores, 47, was arrested on an indictment that charged him with a second-degree forcible sexual offense, Durham police said.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4467DF-A350-471C-8911-10DCB4923656}"/>
              </a:ext>
            </a:extLst>
          </p:cNvPr>
          <p:cNvSpPr txBox="1"/>
          <p:nvPr/>
        </p:nvSpPr>
        <p:spPr>
          <a:xfrm>
            <a:off x="9449378" y="5466732"/>
            <a:ext cx="2571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January 2021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E45285-C267-4801-9471-BFBBBF6D33E2}"/>
              </a:ext>
            </a:extLst>
          </p:cNvPr>
          <p:cNvSpPr/>
          <p:nvPr/>
        </p:nvSpPr>
        <p:spPr>
          <a:xfrm rot="20930485">
            <a:off x="6940983" y="3861791"/>
            <a:ext cx="4288699" cy="153798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7982C-7A94-40AB-B729-C59018A14CDA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363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C03E-5D1F-407E-998D-F91410B3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4E946-4AA5-4BE1-8828-9D162A169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6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March 24, 2021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Elderly woman’s son contacts media, who breaks story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5C2745-47A1-4164-89E8-B043AC1FC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19693"/>
            <a:ext cx="8950632" cy="3873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12C882-4C77-4E9E-A12E-6AF5086BF48B}"/>
              </a:ext>
            </a:extLst>
          </p:cNvPr>
          <p:cNvSpPr txBox="1"/>
          <p:nvPr/>
        </p:nvSpPr>
        <p:spPr>
          <a:xfrm>
            <a:off x="4232367" y="2599506"/>
            <a:ext cx="7121434" cy="954107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3 more women </a:t>
            </a:r>
            <a:r>
              <a:rPr lang="en-US" sz="2800" dirty="0">
                <a:latin typeface="Arial Black" panose="020B0A04020102020204" pitchFamily="34" charset="0"/>
              </a:rPr>
              <a:t>have come forward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Additional charges filed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CBC65D-0E81-4246-BD23-951711A52C0A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515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EC03E-5D1F-407E-998D-F91410B39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1CA90-4133-432E-91B5-A9C2868F6D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41"/>
          <a:stretch/>
        </p:blipFill>
        <p:spPr>
          <a:xfrm>
            <a:off x="0" y="3414395"/>
            <a:ext cx="7734282" cy="2708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5E2204-FC01-4642-A34F-D9F52D2121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01"/>
          <a:stretch/>
        </p:blipFill>
        <p:spPr>
          <a:xfrm>
            <a:off x="7485981" y="3101310"/>
            <a:ext cx="3766103" cy="35719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4E946-4AA5-4BE1-8828-9D162A169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65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March 25, 2021</a:t>
            </a:r>
          </a:p>
          <a:p>
            <a:pPr lvl="1"/>
            <a:r>
              <a:rPr lang="en-US" dirty="0"/>
              <a:t>Search for </a:t>
            </a:r>
            <a:r>
              <a:rPr lang="en-US" dirty="0">
                <a:solidFill>
                  <a:srgbClr val="FF0000"/>
                </a:solidFill>
              </a:rPr>
              <a:t>Cornelio-Flores</a:t>
            </a:r>
            <a:r>
              <a:rPr lang="en-US" dirty="0"/>
              <a:t> – </a:t>
            </a:r>
            <a:r>
              <a:rPr lang="en-US" dirty="0">
                <a:solidFill>
                  <a:srgbClr val="FF0000"/>
                </a:solidFill>
              </a:rPr>
              <a:t>no records</a:t>
            </a:r>
          </a:p>
          <a:p>
            <a:pPr lvl="1"/>
            <a:r>
              <a:rPr lang="en-US" dirty="0"/>
              <a:t>Found under </a:t>
            </a:r>
            <a:r>
              <a:rPr lang="en-US" dirty="0">
                <a:latin typeface="Arial Black" panose="020B0A04020102020204" pitchFamily="34" charset="0"/>
              </a:rPr>
              <a:t>Cornelio</a:t>
            </a:r>
            <a:r>
              <a:rPr lang="en-US" dirty="0"/>
              <a:t>, also </a:t>
            </a:r>
            <a:r>
              <a:rPr lang="en-US" dirty="0">
                <a:latin typeface="Arial Black" panose="020B0A04020102020204" pitchFamily="34" charset="0"/>
              </a:rPr>
              <a:t>Flores</a:t>
            </a:r>
          </a:p>
          <a:p>
            <a:pPr lvl="1"/>
            <a:r>
              <a:rPr lang="en-US" dirty="0"/>
              <a:t>NC Board website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b="1" dirty="0">
                <a:solidFill>
                  <a:srgbClr val="FF0000"/>
                </a:solidFill>
              </a:rPr>
              <a:t>ACTIVE</a:t>
            </a:r>
            <a:r>
              <a:rPr lang="en-US" dirty="0"/>
              <a:t>, no actions, up to 4 other licenses</a:t>
            </a:r>
          </a:p>
          <a:p>
            <a:pPr lvl="1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08AB2D2-4541-4A2C-B4A1-3CDE2304299B}"/>
              </a:ext>
            </a:extLst>
          </p:cNvPr>
          <p:cNvSpPr/>
          <p:nvPr/>
        </p:nvSpPr>
        <p:spPr>
          <a:xfrm>
            <a:off x="2595419" y="4807131"/>
            <a:ext cx="2295144" cy="146930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52E735-A9CA-455A-B2CF-2CA9BFFE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563" y="4051234"/>
            <a:ext cx="1820410" cy="12291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AADDED-A146-47B6-9F82-53C53B2E3089}"/>
              </a:ext>
            </a:extLst>
          </p:cNvPr>
          <p:cNvCxnSpPr>
            <a:cxnSpLocks/>
          </p:cNvCxnSpPr>
          <p:nvPr/>
        </p:nvCxnSpPr>
        <p:spPr>
          <a:xfrm flipV="1">
            <a:off x="4033116" y="4558937"/>
            <a:ext cx="1025777" cy="24819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8389809-661E-4440-B5F3-7B66FFE087C8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928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9AB5-4F93-4AC8-B76F-00760FDC8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6A1-3364-4880-A4DD-4D44BDE14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Medical school: Peru</a:t>
            </a:r>
          </a:p>
          <a:p>
            <a:r>
              <a:rPr lang="en-US" dirty="0"/>
              <a:t>Community Preceptor / Adjunct Faculty – Univ of NC</a:t>
            </a:r>
          </a:p>
          <a:p>
            <a:r>
              <a:rPr lang="en-US" dirty="0"/>
              <a:t>Supervises Physician’s Assistant, Nurse Practitioner</a:t>
            </a:r>
          </a:p>
          <a:p>
            <a:r>
              <a:rPr lang="en-US" dirty="0"/>
              <a:t>Participates in both US national health plans</a:t>
            </a:r>
          </a:p>
          <a:p>
            <a:r>
              <a:rPr lang="en-US" dirty="0"/>
              <a:t>Listed address as Durham, NC</a:t>
            </a:r>
          </a:p>
          <a:p>
            <a:endParaRPr lang="en-US" dirty="0"/>
          </a:p>
          <a:p>
            <a:r>
              <a:rPr lang="en-US" dirty="0"/>
              <a:t>Checked </a:t>
            </a:r>
            <a:r>
              <a:rPr lang="en-US" dirty="0">
                <a:solidFill>
                  <a:srgbClr val="FF0000"/>
                </a:solidFill>
              </a:rPr>
              <a:t>Massachusetts, Ohio, Texas </a:t>
            </a:r>
            <a:r>
              <a:rPr lang="en-US" dirty="0"/>
              <a:t>licenses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5A14C-8D0D-4E2C-BD65-898150E6A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92" y="3867900"/>
            <a:ext cx="4701380" cy="23090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84BB53-1279-4C08-A3B0-4ACACDC5F31A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847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89B8EA-FFEE-4E84-BD55-3615C6D1803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33946" r="23087" b="33485"/>
          <a:stretch/>
        </p:blipFill>
        <p:spPr>
          <a:xfrm rot="5400000">
            <a:off x="6116638" y="969963"/>
            <a:ext cx="6075362" cy="486568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741A8-EFBE-495D-94BF-EB3FAD21FF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97"/>
          <a:stretch/>
        </p:blipFill>
        <p:spPr>
          <a:xfrm>
            <a:off x="169964" y="117152"/>
            <a:ext cx="6509804" cy="4129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C3EEC-EDB0-4AB3-B869-414D5867E5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65" t="22771" b="7265"/>
          <a:stretch/>
        </p:blipFill>
        <p:spPr>
          <a:xfrm>
            <a:off x="417325" y="5627386"/>
            <a:ext cx="5365889" cy="9064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E662B2-EC51-4710-B3FC-431D7448AF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753" y="4960454"/>
            <a:ext cx="6015592" cy="758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C904F8-2BA8-4726-92A9-31C1A1E7F623}"/>
              </a:ext>
            </a:extLst>
          </p:cNvPr>
          <p:cNvSpPr txBox="1"/>
          <p:nvPr/>
        </p:nvSpPr>
        <p:spPr>
          <a:xfrm>
            <a:off x="215851" y="4350878"/>
            <a:ext cx="6509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</a:rPr>
              <a:t>Are your web resources easy to use?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1C04C3-8D0C-4075-943E-6C84E05BB5FB}"/>
              </a:ext>
            </a:extLst>
          </p:cNvPr>
          <p:cNvSpPr/>
          <p:nvPr/>
        </p:nvSpPr>
        <p:spPr>
          <a:xfrm>
            <a:off x="320040" y="740664"/>
            <a:ext cx="5932305" cy="246888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FF0587-1AA6-4FE4-98B1-7210A52DDC90}"/>
              </a:ext>
            </a:extLst>
          </p:cNvPr>
          <p:cNvSpPr/>
          <p:nvPr/>
        </p:nvSpPr>
        <p:spPr>
          <a:xfrm>
            <a:off x="215851" y="3751095"/>
            <a:ext cx="5932305" cy="495442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907ED1-09F2-4730-8B01-32A2F58D1294}"/>
              </a:ext>
            </a:extLst>
          </p:cNvPr>
          <p:cNvSpPr txBox="1"/>
          <p:nvPr/>
        </p:nvSpPr>
        <p:spPr>
          <a:xfrm>
            <a:off x="4685122" y="1508290"/>
            <a:ext cx="2208357" cy="954107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NO MDs or DCs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24222-C53B-488B-B7D3-77FF602CA4A1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042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C7142-1606-450F-953D-C840538E3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7EE436-9C79-4B11-A74B-CB3EB71A1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Massachusetts:  Lapsed 2017</a:t>
            </a:r>
          </a:p>
          <a:p>
            <a:pPr lvl="1"/>
            <a:r>
              <a:rPr lang="en-US" dirty="0"/>
              <a:t>Under </a:t>
            </a:r>
            <a:r>
              <a:rPr lang="en-US" dirty="0">
                <a:latin typeface="Arial Black" panose="020B0A04020102020204" pitchFamily="34" charset="0"/>
              </a:rPr>
              <a:t>Cornelio </a:t>
            </a:r>
            <a:r>
              <a:rPr lang="en-US" u="sng" dirty="0">
                <a:latin typeface="Arial Black" panose="020B0A04020102020204" pitchFamily="34" charset="0"/>
              </a:rPr>
              <a:t>or</a:t>
            </a:r>
            <a:r>
              <a:rPr lang="en-US" dirty="0">
                <a:latin typeface="Arial Black" panose="020B0A04020102020204" pitchFamily="34" charset="0"/>
              </a:rPr>
              <a:t> Flores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NOT Cornelio-Flores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Ohio:  Training Certificate Expired 2008</a:t>
            </a:r>
          </a:p>
          <a:p>
            <a:pPr lvl="1"/>
            <a:r>
              <a:rPr lang="en-US" dirty="0"/>
              <a:t>Under </a:t>
            </a:r>
            <a:r>
              <a:rPr lang="en-US" dirty="0">
                <a:latin typeface="Arial Black" panose="020B0A04020102020204" pitchFamily="34" charset="0"/>
              </a:rPr>
              <a:t>Cornelio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NOT Flores or Cornelio-Flores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Texas:  Expired 2018, Cancelled 2019 for Non-Payment</a:t>
            </a:r>
          </a:p>
          <a:p>
            <a:pPr lvl="1"/>
            <a:r>
              <a:rPr lang="en-US" dirty="0"/>
              <a:t>Under </a:t>
            </a:r>
            <a:r>
              <a:rPr lang="en-US" dirty="0">
                <a:latin typeface="Arial Black" panose="020B0A04020102020204" pitchFamily="34" charset="0"/>
              </a:rPr>
              <a:t>Cornelio-Flores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NOT Cornelio or Flores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Should these boards be notified? Who should tell them?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5B0134-9694-4B5C-ABCE-F40ACD4A0445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755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9069-E912-4756-BBA4-FC86258BB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Oscar Alberto Cornelio-Flores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A2463-54E6-4D25-AD51-9F4A1EDBB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563"/>
            <a:ext cx="10515600" cy="4834556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en-US" sz="3200" dirty="0"/>
              <a:t>North Carolina – Checked board website again May 2021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/>
              <a:t>Under Cornelio or Flores, </a:t>
            </a:r>
            <a:br>
              <a:rPr lang="en-US" dirty="0"/>
            </a:br>
            <a:r>
              <a:rPr lang="en-US" dirty="0"/>
              <a:t>NOT Cornelio-Flores</a:t>
            </a:r>
          </a:p>
          <a:p>
            <a:pPr lvl="1"/>
            <a:r>
              <a:rPr lang="en-US" sz="2800" dirty="0"/>
              <a:t>License status </a:t>
            </a:r>
            <a:r>
              <a:rPr lang="en-US" sz="2800" u="sng" dirty="0"/>
              <a:t>inactive</a:t>
            </a:r>
          </a:p>
          <a:p>
            <a:pPr lvl="1"/>
            <a:r>
              <a:rPr lang="en-US" sz="2800" dirty="0"/>
              <a:t>No address</a:t>
            </a:r>
          </a:p>
          <a:p>
            <a:pPr lvl="1"/>
            <a:r>
              <a:rPr lang="en-US" sz="2800" dirty="0"/>
              <a:t>Still supervises PA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Does board have authority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over him if not actively licensed?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Is board waiting for resolution of criminal charges?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64802C-8EB2-4412-ADA5-5D1E0BF05B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 b="56710"/>
          <a:stretch/>
        </p:blipFill>
        <p:spPr>
          <a:xfrm>
            <a:off x="6148386" y="2076993"/>
            <a:ext cx="5822421" cy="3111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EE7FF-3093-4016-977E-721D32BB6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3933" y="2704780"/>
            <a:ext cx="2248214" cy="1343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53820B-3BC0-4D69-8E6E-EA3320DD6ECA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9293292" y="3200400"/>
            <a:ext cx="752046" cy="2783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F36DCF09-9C70-43B7-8830-64512D4ED6E1}"/>
              </a:ext>
            </a:extLst>
          </p:cNvPr>
          <p:cNvSpPr/>
          <p:nvPr/>
        </p:nvSpPr>
        <p:spPr>
          <a:xfrm>
            <a:off x="8854945" y="3478748"/>
            <a:ext cx="876694" cy="5561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0B5A79-BE81-4DEF-BFB5-DAA36EDBBC79}"/>
              </a:ext>
            </a:extLst>
          </p:cNvPr>
          <p:cNvSpPr/>
          <p:nvPr/>
        </p:nvSpPr>
        <p:spPr>
          <a:xfrm>
            <a:off x="6456091" y="3978308"/>
            <a:ext cx="1394685" cy="5561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81C033-DA7A-4837-91F2-623ABEEAC871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530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9A2D3-0CAE-4F75-94F5-4F4B2A33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216" y="365125"/>
            <a:ext cx="10515600" cy="879213"/>
          </a:xfrm>
        </p:spPr>
        <p:txBody>
          <a:bodyPr/>
          <a:lstStyle/>
          <a:p>
            <a:r>
              <a:rPr lang="en-US" dirty="0"/>
              <a:t>Free Resource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6DC8C-A3B5-4B2F-BA05-70128BDD5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24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u="sng" dirty="0">
                <a:hlinkClick r:id="rId3"/>
              </a:rPr>
              <a:t>http://www.grcdi.nl/book2.htm</a:t>
            </a:r>
            <a:endParaRPr lang="en-US" sz="4000" u="sng" dirty="0"/>
          </a:p>
          <a:p>
            <a:endParaRPr lang="en-US" u="sng" dirty="0"/>
          </a:p>
          <a:p>
            <a:pPr>
              <a:spcAft>
                <a:spcPts val="1500"/>
              </a:spcAft>
            </a:pPr>
            <a:r>
              <a:rPr lang="en-US" dirty="0"/>
              <a:t>Graham </a:t>
            </a:r>
            <a:r>
              <a:rPr lang="en-US" dirty="0" err="1"/>
              <a:t>Rhind</a:t>
            </a:r>
            <a:r>
              <a:rPr lang="en-US" dirty="0"/>
              <a:t> – based in Germany</a:t>
            </a:r>
          </a:p>
          <a:p>
            <a:pPr>
              <a:spcAft>
                <a:spcPts val="1500"/>
              </a:spcAft>
            </a:pPr>
            <a:r>
              <a:rPr lang="en-US" dirty="0"/>
              <a:t>Articles, blog posts and white papers re: </a:t>
            </a:r>
          </a:p>
          <a:p>
            <a:pPr lvl="1"/>
            <a:r>
              <a:rPr lang="en-US" dirty="0"/>
              <a:t>Data quality </a:t>
            </a:r>
          </a:p>
          <a:p>
            <a:pPr lvl="1"/>
            <a:r>
              <a:rPr lang="en-US" dirty="0"/>
              <a:t>Name / address data management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390F30-A63C-4ABF-8D42-CF64910E56F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873139" y="2740026"/>
            <a:ext cx="3812583" cy="2823866"/>
          </a:xfrm>
          <a:prstGeom prst="rect">
            <a:avLst/>
          </a:prstGeom>
          <a:solidFill>
            <a:srgbClr val="FFFFFF">
              <a:shade val="85000"/>
            </a:srgbClr>
          </a:solidFill>
          <a:ln w="14922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0F3611-6FE4-4482-877E-7A53E485F51E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48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8EE21-357E-489D-8FEF-CFE522C54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5AAAD-94BD-41A0-BEE1-9FFDB4278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2426"/>
            <a:ext cx="10515600" cy="4686009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2000"/>
              </a:spcAft>
              <a:buNone/>
            </a:pPr>
            <a:r>
              <a:rPr lang="en-US" sz="3200" dirty="0">
                <a:latin typeface="Arial Black" panose="020B0A04020102020204" pitchFamily="34" charset="0"/>
              </a:rPr>
              <a:t>Proper data management enables greater </a:t>
            </a:r>
            <a:br>
              <a:rPr lang="en-US" sz="3200" dirty="0">
                <a:latin typeface="Arial Black" panose="020B0A04020102020204" pitchFamily="34" charset="0"/>
              </a:rPr>
            </a:br>
            <a:r>
              <a:rPr lang="en-US" sz="3200" dirty="0">
                <a:latin typeface="Arial Black" panose="020B0A04020102020204" pitchFamily="34" charset="0"/>
              </a:rPr>
              <a:t>transparency &amp; accountability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Rationale for collecting - </a:t>
            </a:r>
            <a:r>
              <a:rPr lang="en-US" dirty="0">
                <a:solidFill>
                  <a:srgbClr val="FF0000"/>
                </a:solidFill>
              </a:rPr>
              <a:t>Key Performance Indicators / Measures </a:t>
            </a:r>
          </a:p>
          <a:p>
            <a:pPr lvl="1"/>
            <a:r>
              <a:rPr lang="en-US" dirty="0"/>
              <a:t>Entry-friendly (layout, cultural sensitivities) – </a:t>
            </a:r>
            <a:r>
              <a:rPr lang="en-US" dirty="0">
                <a:solidFill>
                  <a:srgbClr val="FF0000"/>
                </a:solidFill>
              </a:rPr>
              <a:t>Metrics</a:t>
            </a:r>
          </a:p>
          <a:p>
            <a:pPr marL="914400" lvl="2" indent="0">
              <a:spcAft>
                <a:spcPts val="1000"/>
              </a:spcAft>
              <a:buNone/>
            </a:pPr>
            <a:r>
              <a:rPr lang="en-US" dirty="0">
                <a:solidFill>
                  <a:srgbClr val="FF0000"/>
                </a:solidFill>
              </a:rPr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Which data (if any) should your people be able to update themselves?</a:t>
            </a:r>
          </a:p>
          <a:p>
            <a:pPr lvl="1"/>
            <a:r>
              <a:rPr lang="en-US" dirty="0"/>
              <a:t>Format: length, drop-down fields where practical </a:t>
            </a:r>
          </a:p>
          <a:p>
            <a:pPr marL="914400" lvl="2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–</a:t>
            </a:r>
            <a:r>
              <a:rPr lang="en-US" sz="2400" dirty="0"/>
              <a:t> </a:t>
            </a:r>
            <a:r>
              <a:rPr lang="en-US" dirty="0">
                <a:solidFill>
                  <a:srgbClr val="FF0000"/>
                </a:solidFill>
              </a:rPr>
              <a:t>Optimize relational data for Analytics</a:t>
            </a:r>
          </a:p>
          <a:p>
            <a:pPr>
              <a:spcBef>
                <a:spcPts val="1500"/>
              </a:spcBef>
            </a:pPr>
            <a:r>
              <a:rPr lang="en-US" dirty="0"/>
              <a:t>Study other examples – consider worldwide mobility</a:t>
            </a:r>
          </a:p>
          <a:p>
            <a:pPr>
              <a:spcBef>
                <a:spcPts val="1500"/>
              </a:spcBef>
            </a:pPr>
            <a:r>
              <a:rPr lang="en-US" dirty="0"/>
              <a:t>People –identification of unique individuals</a:t>
            </a:r>
          </a:p>
          <a:p>
            <a:pPr>
              <a:spcBef>
                <a:spcPts val="1500"/>
              </a:spcBef>
            </a:pPr>
            <a:r>
              <a:rPr lang="en-US" dirty="0"/>
              <a:t>Privacy considerations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EB0BDE-A46A-4A66-8181-3D489B23B0BE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6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4E0843-8149-4355-AFD5-020C67E5B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88" y="-28857"/>
            <a:ext cx="12470642" cy="69037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2589569-7421-4484-A1D1-3C1D41ACD5C2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808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2694896-171C-4AD2-BADB-0B9E9D9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661" y="2825924"/>
            <a:ext cx="6660339" cy="39640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92E3C9-2A29-4501-94C7-CC2DBDDA1A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71016" y="2355977"/>
            <a:ext cx="4178663" cy="177247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Garbage in, garbage out…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FF105D-1D96-4F2C-999C-3D07870E938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" y="1566609"/>
            <a:ext cx="1408113" cy="1560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3F26298-34AF-4341-814F-83CE8DD9DFFA}"/>
              </a:ext>
            </a:extLst>
          </p:cNvPr>
          <p:cNvGrpSpPr/>
          <p:nvPr/>
        </p:nvGrpSpPr>
        <p:grpSpPr>
          <a:xfrm>
            <a:off x="574249" y="425796"/>
            <a:ext cx="5600308" cy="2722758"/>
            <a:chOff x="965370" y="1388716"/>
            <a:chExt cx="10898850" cy="51041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E4A7D3-5AC2-408A-A376-C26726067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9978" y="3619941"/>
              <a:ext cx="2342063" cy="2427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AECE93-D5AA-4811-A200-07214170F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779863" y="3433877"/>
              <a:ext cx="3084357" cy="30589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Arrow: Circular 12">
              <a:extLst>
                <a:ext uri="{FF2B5EF4-FFF2-40B4-BE49-F238E27FC236}">
                  <a16:creationId xmlns:a16="http://schemas.microsoft.com/office/drawing/2014/main" id="{C9040E45-80A3-4563-B9E6-FF51D75FCC04}"/>
                </a:ext>
              </a:extLst>
            </p:cNvPr>
            <p:cNvSpPr/>
            <p:nvPr/>
          </p:nvSpPr>
          <p:spPr>
            <a:xfrm>
              <a:off x="965370" y="1388716"/>
              <a:ext cx="2585563" cy="2385109"/>
            </a:xfrm>
            <a:custGeom>
              <a:avLst/>
              <a:gdLst>
                <a:gd name="connsiteX0" fmla="*/ 579946 w 2253006"/>
                <a:gd name="connsiteY0" fmla="*/ 1445402 h 1940658"/>
                <a:gd name="connsiteX1" fmla="*/ 450294 w 2253006"/>
                <a:gd name="connsiteY1" fmla="*/ 619943 h 1940658"/>
                <a:gd name="connsiteX2" fmla="*/ 1191864 w 2253006"/>
                <a:gd name="connsiteY2" fmla="*/ 324681 h 1940658"/>
                <a:gd name="connsiteX3" fmla="*/ 1884882 w 2253006"/>
                <a:gd name="connsiteY3" fmla="*/ 755294 h 1940658"/>
                <a:gd name="connsiteX4" fmla="*/ 2193472 w 2253006"/>
                <a:gd name="connsiteY4" fmla="*/ 755294 h 1940658"/>
                <a:gd name="connsiteX5" fmla="*/ 1809178 w 2253006"/>
                <a:gd name="connsiteY5" fmla="*/ 970329 h 1940658"/>
                <a:gd name="connsiteX6" fmla="*/ 1305815 w 2253006"/>
                <a:gd name="connsiteY6" fmla="*/ 755294 h 1940658"/>
                <a:gd name="connsiteX7" fmla="*/ 1602318 w 2253006"/>
                <a:gd name="connsiteY7" fmla="*/ 755294 h 1940658"/>
                <a:gd name="connsiteX8" fmla="*/ 1127360 w 2253006"/>
                <a:gd name="connsiteY8" fmla="*/ 565120 h 1940658"/>
                <a:gd name="connsiteX9" fmla="*/ 652203 w 2253006"/>
                <a:gd name="connsiteY9" fmla="*/ 753559 h 1940658"/>
                <a:gd name="connsiteX10" fmla="*/ 767860 w 2253006"/>
                <a:gd name="connsiteY10" fmla="*/ 1282066 h 1940658"/>
                <a:gd name="connsiteX11" fmla="*/ 579946 w 2253006"/>
                <a:gd name="connsiteY11" fmla="*/ 1445402 h 1940658"/>
                <a:gd name="connsiteX0" fmla="*/ 95304 w 2161317"/>
                <a:gd name="connsiteY0" fmla="*/ 1633819 h 1633819"/>
                <a:gd name="connsiteX1" fmla="*/ 418139 w 2161317"/>
                <a:gd name="connsiteY1" fmla="*/ 299313 h 1633819"/>
                <a:gd name="connsiteX2" fmla="*/ 1159709 w 2161317"/>
                <a:gd name="connsiteY2" fmla="*/ 4051 h 1633819"/>
                <a:gd name="connsiteX3" fmla="*/ 1852727 w 2161317"/>
                <a:gd name="connsiteY3" fmla="*/ 434664 h 1633819"/>
                <a:gd name="connsiteX4" fmla="*/ 2161317 w 2161317"/>
                <a:gd name="connsiteY4" fmla="*/ 434664 h 1633819"/>
                <a:gd name="connsiteX5" fmla="*/ 1777023 w 2161317"/>
                <a:gd name="connsiteY5" fmla="*/ 649699 h 1633819"/>
                <a:gd name="connsiteX6" fmla="*/ 1273660 w 2161317"/>
                <a:gd name="connsiteY6" fmla="*/ 434664 h 1633819"/>
                <a:gd name="connsiteX7" fmla="*/ 1570163 w 2161317"/>
                <a:gd name="connsiteY7" fmla="*/ 434664 h 1633819"/>
                <a:gd name="connsiteX8" fmla="*/ 1095205 w 2161317"/>
                <a:gd name="connsiteY8" fmla="*/ 244490 h 1633819"/>
                <a:gd name="connsiteX9" fmla="*/ 620048 w 2161317"/>
                <a:gd name="connsiteY9" fmla="*/ 432929 h 1633819"/>
                <a:gd name="connsiteX10" fmla="*/ 735705 w 2161317"/>
                <a:gd name="connsiteY10" fmla="*/ 961436 h 1633819"/>
                <a:gd name="connsiteX11" fmla="*/ 95304 w 2161317"/>
                <a:gd name="connsiteY11" fmla="*/ 1633819 h 1633819"/>
                <a:gd name="connsiteX0" fmla="*/ 95304 w 2161317"/>
                <a:gd name="connsiteY0" fmla="*/ 1633819 h 1716480"/>
                <a:gd name="connsiteX1" fmla="*/ 418139 w 2161317"/>
                <a:gd name="connsiteY1" fmla="*/ 299313 h 1716480"/>
                <a:gd name="connsiteX2" fmla="*/ 1159709 w 2161317"/>
                <a:gd name="connsiteY2" fmla="*/ 4051 h 1716480"/>
                <a:gd name="connsiteX3" fmla="*/ 1852727 w 2161317"/>
                <a:gd name="connsiteY3" fmla="*/ 434664 h 1716480"/>
                <a:gd name="connsiteX4" fmla="*/ 2161317 w 2161317"/>
                <a:gd name="connsiteY4" fmla="*/ 434664 h 1716480"/>
                <a:gd name="connsiteX5" fmla="*/ 1777023 w 2161317"/>
                <a:gd name="connsiteY5" fmla="*/ 649699 h 1716480"/>
                <a:gd name="connsiteX6" fmla="*/ 1273660 w 2161317"/>
                <a:gd name="connsiteY6" fmla="*/ 434664 h 1716480"/>
                <a:gd name="connsiteX7" fmla="*/ 1570163 w 2161317"/>
                <a:gd name="connsiteY7" fmla="*/ 434664 h 1716480"/>
                <a:gd name="connsiteX8" fmla="*/ 1095205 w 2161317"/>
                <a:gd name="connsiteY8" fmla="*/ 244490 h 1716480"/>
                <a:gd name="connsiteX9" fmla="*/ 620048 w 2161317"/>
                <a:gd name="connsiteY9" fmla="*/ 432929 h 1716480"/>
                <a:gd name="connsiteX10" fmla="*/ 924241 w 2161317"/>
                <a:gd name="connsiteY10" fmla="*/ 1706154 h 1716480"/>
                <a:gd name="connsiteX11" fmla="*/ 95304 w 2161317"/>
                <a:gd name="connsiteY11" fmla="*/ 1633819 h 1716480"/>
                <a:gd name="connsiteX0" fmla="*/ 83309 w 2262444"/>
                <a:gd name="connsiteY0" fmla="*/ 2248224 h 2248224"/>
                <a:gd name="connsiteX1" fmla="*/ 519266 w 2262444"/>
                <a:gd name="connsiteY1" fmla="*/ 310403 h 2248224"/>
                <a:gd name="connsiteX2" fmla="*/ 1260836 w 2262444"/>
                <a:gd name="connsiteY2" fmla="*/ 15141 h 2248224"/>
                <a:gd name="connsiteX3" fmla="*/ 1953854 w 2262444"/>
                <a:gd name="connsiteY3" fmla="*/ 445754 h 2248224"/>
                <a:gd name="connsiteX4" fmla="*/ 2262444 w 2262444"/>
                <a:gd name="connsiteY4" fmla="*/ 445754 h 2248224"/>
                <a:gd name="connsiteX5" fmla="*/ 1878150 w 2262444"/>
                <a:gd name="connsiteY5" fmla="*/ 660789 h 2248224"/>
                <a:gd name="connsiteX6" fmla="*/ 1374787 w 2262444"/>
                <a:gd name="connsiteY6" fmla="*/ 445754 h 2248224"/>
                <a:gd name="connsiteX7" fmla="*/ 1671290 w 2262444"/>
                <a:gd name="connsiteY7" fmla="*/ 445754 h 2248224"/>
                <a:gd name="connsiteX8" fmla="*/ 1196332 w 2262444"/>
                <a:gd name="connsiteY8" fmla="*/ 255580 h 2248224"/>
                <a:gd name="connsiteX9" fmla="*/ 721175 w 2262444"/>
                <a:gd name="connsiteY9" fmla="*/ 444019 h 2248224"/>
                <a:gd name="connsiteX10" fmla="*/ 1025368 w 2262444"/>
                <a:gd name="connsiteY10" fmla="*/ 1717244 h 2248224"/>
                <a:gd name="connsiteX11" fmla="*/ 83309 w 2262444"/>
                <a:gd name="connsiteY11" fmla="*/ 2248224 h 2248224"/>
                <a:gd name="connsiteX0" fmla="*/ 83309 w 2262444"/>
                <a:gd name="connsiteY0" fmla="*/ 2248224 h 2248224"/>
                <a:gd name="connsiteX1" fmla="*/ 519266 w 2262444"/>
                <a:gd name="connsiteY1" fmla="*/ 310403 h 2248224"/>
                <a:gd name="connsiteX2" fmla="*/ 1260836 w 2262444"/>
                <a:gd name="connsiteY2" fmla="*/ 15141 h 2248224"/>
                <a:gd name="connsiteX3" fmla="*/ 1953854 w 2262444"/>
                <a:gd name="connsiteY3" fmla="*/ 445754 h 2248224"/>
                <a:gd name="connsiteX4" fmla="*/ 2262444 w 2262444"/>
                <a:gd name="connsiteY4" fmla="*/ 445754 h 2248224"/>
                <a:gd name="connsiteX5" fmla="*/ 1878150 w 2262444"/>
                <a:gd name="connsiteY5" fmla="*/ 660789 h 2248224"/>
                <a:gd name="connsiteX6" fmla="*/ 1374787 w 2262444"/>
                <a:gd name="connsiteY6" fmla="*/ 445754 h 2248224"/>
                <a:gd name="connsiteX7" fmla="*/ 1671290 w 2262444"/>
                <a:gd name="connsiteY7" fmla="*/ 445754 h 2248224"/>
                <a:gd name="connsiteX8" fmla="*/ 1196332 w 2262444"/>
                <a:gd name="connsiteY8" fmla="*/ 255580 h 2248224"/>
                <a:gd name="connsiteX9" fmla="*/ 721175 w 2262444"/>
                <a:gd name="connsiteY9" fmla="*/ 444019 h 2248224"/>
                <a:gd name="connsiteX10" fmla="*/ 1223331 w 2262444"/>
                <a:gd name="connsiteY10" fmla="*/ 2207438 h 2248224"/>
                <a:gd name="connsiteX11" fmla="*/ 83309 w 2262444"/>
                <a:gd name="connsiteY11" fmla="*/ 2248224 h 2248224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1878150 w 2582955"/>
                <a:gd name="connsiteY5" fmla="*/ 752363 h 2339798"/>
                <a:gd name="connsiteX6" fmla="*/ 1374787 w 2582955"/>
                <a:gd name="connsiteY6" fmla="*/ 537328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1878150 w 2582955"/>
                <a:gd name="connsiteY5" fmla="*/ 752363 h 2339798"/>
                <a:gd name="connsiteX6" fmla="*/ 1450201 w 2582955"/>
                <a:gd name="connsiteY6" fmla="*/ 989815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2387197 w 2582955"/>
                <a:gd name="connsiteY5" fmla="*/ 714656 h 2339798"/>
                <a:gd name="connsiteX6" fmla="*/ 1450201 w 2582955"/>
                <a:gd name="connsiteY6" fmla="*/ 989815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5917 w 2585563"/>
                <a:gd name="connsiteY0" fmla="*/ 2386875 h 2386875"/>
                <a:gd name="connsiteX1" fmla="*/ 521874 w 2585563"/>
                <a:gd name="connsiteY1" fmla="*/ 449054 h 2386875"/>
                <a:gd name="connsiteX2" fmla="*/ 1414273 w 2585563"/>
                <a:gd name="connsiteY2" fmla="*/ 2964 h 2386875"/>
                <a:gd name="connsiteX3" fmla="*/ 1956462 w 2585563"/>
                <a:gd name="connsiteY3" fmla="*/ 584405 h 2386875"/>
                <a:gd name="connsiteX4" fmla="*/ 2585563 w 2585563"/>
                <a:gd name="connsiteY4" fmla="*/ 47077 h 2386875"/>
                <a:gd name="connsiteX5" fmla="*/ 2389805 w 2585563"/>
                <a:gd name="connsiteY5" fmla="*/ 761733 h 2386875"/>
                <a:gd name="connsiteX6" fmla="*/ 1452809 w 2585563"/>
                <a:gd name="connsiteY6" fmla="*/ 1036892 h 2386875"/>
                <a:gd name="connsiteX7" fmla="*/ 1673898 w 2585563"/>
                <a:gd name="connsiteY7" fmla="*/ 584405 h 2386875"/>
                <a:gd name="connsiteX8" fmla="*/ 1198940 w 2585563"/>
                <a:gd name="connsiteY8" fmla="*/ 394231 h 2386875"/>
                <a:gd name="connsiteX9" fmla="*/ 723783 w 2585563"/>
                <a:gd name="connsiteY9" fmla="*/ 582670 h 2386875"/>
                <a:gd name="connsiteX10" fmla="*/ 1225939 w 2585563"/>
                <a:gd name="connsiteY10" fmla="*/ 2346089 h 2386875"/>
                <a:gd name="connsiteX11" fmla="*/ 85917 w 2585563"/>
                <a:gd name="connsiteY11" fmla="*/ 2386875 h 2386875"/>
                <a:gd name="connsiteX0" fmla="*/ 85917 w 2585563"/>
                <a:gd name="connsiteY0" fmla="*/ 2386875 h 2386875"/>
                <a:gd name="connsiteX1" fmla="*/ 521874 w 2585563"/>
                <a:gd name="connsiteY1" fmla="*/ 449054 h 2386875"/>
                <a:gd name="connsiteX2" fmla="*/ 1414273 w 2585563"/>
                <a:gd name="connsiteY2" fmla="*/ 2964 h 2386875"/>
                <a:gd name="connsiteX3" fmla="*/ 1956462 w 2585563"/>
                <a:gd name="connsiteY3" fmla="*/ 584405 h 2386875"/>
                <a:gd name="connsiteX4" fmla="*/ 2585563 w 2585563"/>
                <a:gd name="connsiteY4" fmla="*/ 47077 h 2386875"/>
                <a:gd name="connsiteX5" fmla="*/ 2389805 w 2585563"/>
                <a:gd name="connsiteY5" fmla="*/ 761733 h 2386875"/>
                <a:gd name="connsiteX6" fmla="*/ 1452809 w 2585563"/>
                <a:gd name="connsiteY6" fmla="*/ 1036892 h 2386875"/>
                <a:gd name="connsiteX7" fmla="*/ 1673898 w 2585563"/>
                <a:gd name="connsiteY7" fmla="*/ 584405 h 2386875"/>
                <a:gd name="connsiteX8" fmla="*/ 1198940 w 2585563"/>
                <a:gd name="connsiteY8" fmla="*/ 394231 h 2386875"/>
                <a:gd name="connsiteX9" fmla="*/ 818051 w 2585563"/>
                <a:gd name="connsiteY9" fmla="*/ 667511 h 2386875"/>
                <a:gd name="connsiteX10" fmla="*/ 1225939 w 2585563"/>
                <a:gd name="connsiteY10" fmla="*/ 2346089 h 2386875"/>
                <a:gd name="connsiteX11" fmla="*/ 85917 w 2585563"/>
                <a:gd name="connsiteY11" fmla="*/ 2386875 h 2386875"/>
                <a:gd name="connsiteX0" fmla="*/ 85917 w 2585563"/>
                <a:gd name="connsiteY0" fmla="*/ 2386264 h 2386264"/>
                <a:gd name="connsiteX1" fmla="*/ 521874 w 2585563"/>
                <a:gd name="connsiteY1" fmla="*/ 448443 h 2386264"/>
                <a:gd name="connsiteX2" fmla="*/ 1414273 w 2585563"/>
                <a:gd name="connsiteY2" fmla="*/ 2353 h 2386264"/>
                <a:gd name="connsiteX3" fmla="*/ 2116718 w 2585563"/>
                <a:gd name="connsiteY3" fmla="*/ 329270 h 2386264"/>
                <a:gd name="connsiteX4" fmla="*/ 2585563 w 2585563"/>
                <a:gd name="connsiteY4" fmla="*/ 46466 h 2386264"/>
                <a:gd name="connsiteX5" fmla="*/ 2389805 w 2585563"/>
                <a:gd name="connsiteY5" fmla="*/ 761122 h 2386264"/>
                <a:gd name="connsiteX6" fmla="*/ 1452809 w 2585563"/>
                <a:gd name="connsiteY6" fmla="*/ 1036281 h 2386264"/>
                <a:gd name="connsiteX7" fmla="*/ 1673898 w 2585563"/>
                <a:gd name="connsiteY7" fmla="*/ 583794 h 2386264"/>
                <a:gd name="connsiteX8" fmla="*/ 1198940 w 2585563"/>
                <a:gd name="connsiteY8" fmla="*/ 393620 h 2386264"/>
                <a:gd name="connsiteX9" fmla="*/ 818051 w 2585563"/>
                <a:gd name="connsiteY9" fmla="*/ 666900 h 2386264"/>
                <a:gd name="connsiteX10" fmla="*/ 1225939 w 2585563"/>
                <a:gd name="connsiteY10" fmla="*/ 2345478 h 2386264"/>
                <a:gd name="connsiteX11" fmla="*/ 85917 w 2585563"/>
                <a:gd name="connsiteY11" fmla="*/ 2386264 h 2386264"/>
                <a:gd name="connsiteX0" fmla="*/ 85917 w 2585563"/>
                <a:gd name="connsiteY0" fmla="*/ 2386264 h 2386264"/>
                <a:gd name="connsiteX1" fmla="*/ 521874 w 2585563"/>
                <a:gd name="connsiteY1" fmla="*/ 448443 h 2386264"/>
                <a:gd name="connsiteX2" fmla="*/ 1414273 w 2585563"/>
                <a:gd name="connsiteY2" fmla="*/ 2353 h 2386264"/>
                <a:gd name="connsiteX3" fmla="*/ 2116718 w 2585563"/>
                <a:gd name="connsiteY3" fmla="*/ 329270 h 2386264"/>
                <a:gd name="connsiteX4" fmla="*/ 2585563 w 2585563"/>
                <a:gd name="connsiteY4" fmla="*/ 46466 h 2386264"/>
                <a:gd name="connsiteX5" fmla="*/ 2389805 w 2585563"/>
                <a:gd name="connsiteY5" fmla="*/ 761122 h 2386264"/>
                <a:gd name="connsiteX6" fmla="*/ 1452809 w 2585563"/>
                <a:gd name="connsiteY6" fmla="*/ 1036281 h 2386264"/>
                <a:gd name="connsiteX7" fmla="*/ 1787020 w 2585563"/>
                <a:gd name="connsiteY7" fmla="*/ 640354 h 2386264"/>
                <a:gd name="connsiteX8" fmla="*/ 1198940 w 2585563"/>
                <a:gd name="connsiteY8" fmla="*/ 393620 h 2386264"/>
                <a:gd name="connsiteX9" fmla="*/ 818051 w 2585563"/>
                <a:gd name="connsiteY9" fmla="*/ 666900 h 2386264"/>
                <a:gd name="connsiteX10" fmla="*/ 1225939 w 2585563"/>
                <a:gd name="connsiteY10" fmla="*/ 2345478 h 2386264"/>
                <a:gd name="connsiteX11" fmla="*/ 85917 w 2585563"/>
                <a:gd name="connsiteY11" fmla="*/ 2386264 h 2386264"/>
                <a:gd name="connsiteX0" fmla="*/ 85917 w 2585563"/>
                <a:gd name="connsiteY0" fmla="*/ 2385109 h 2385109"/>
                <a:gd name="connsiteX1" fmla="*/ 521874 w 2585563"/>
                <a:gd name="connsiteY1" fmla="*/ 447288 h 2385109"/>
                <a:gd name="connsiteX2" fmla="*/ 1414273 w 2585563"/>
                <a:gd name="connsiteY2" fmla="*/ 1198 h 2385109"/>
                <a:gd name="connsiteX3" fmla="*/ 2126144 w 2585563"/>
                <a:gd name="connsiteY3" fmla="*/ 356396 h 2385109"/>
                <a:gd name="connsiteX4" fmla="*/ 2585563 w 2585563"/>
                <a:gd name="connsiteY4" fmla="*/ 45311 h 2385109"/>
                <a:gd name="connsiteX5" fmla="*/ 2389805 w 2585563"/>
                <a:gd name="connsiteY5" fmla="*/ 759967 h 2385109"/>
                <a:gd name="connsiteX6" fmla="*/ 1452809 w 2585563"/>
                <a:gd name="connsiteY6" fmla="*/ 1035126 h 2385109"/>
                <a:gd name="connsiteX7" fmla="*/ 1787020 w 2585563"/>
                <a:gd name="connsiteY7" fmla="*/ 639199 h 2385109"/>
                <a:gd name="connsiteX8" fmla="*/ 1198940 w 2585563"/>
                <a:gd name="connsiteY8" fmla="*/ 392465 h 2385109"/>
                <a:gd name="connsiteX9" fmla="*/ 818051 w 2585563"/>
                <a:gd name="connsiteY9" fmla="*/ 665745 h 2385109"/>
                <a:gd name="connsiteX10" fmla="*/ 1225939 w 2585563"/>
                <a:gd name="connsiteY10" fmla="*/ 2344323 h 2385109"/>
                <a:gd name="connsiteX11" fmla="*/ 85917 w 2585563"/>
                <a:gd name="connsiteY11" fmla="*/ 2385109 h 2385109"/>
                <a:gd name="connsiteX0" fmla="*/ 85917 w 2585563"/>
                <a:gd name="connsiteY0" fmla="*/ 2385109 h 2385109"/>
                <a:gd name="connsiteX1" fmla="*/ 521874 w 2585563"/>
                <a:gd name="connsiteY1" fmla="*/ 447288 h 2385109"/>
                <a:gd name="connsiteX2" fmla="*/ 1414273 w 2585563"/>
                <a:gd name="connsiteY2" fmla="*/ 1198 h 2385109"/>
                <a:gd name="connsiteX3" fmla="*/ 2126144 w 2585563"/>
                <a:gd name="connsiteY3" fmla="*/ 356396 h 2385109"/>
                <a:gd name="connsiteX4" fmla="*/ 2585563 w 2585563"/>
                <a:gd name="connsiteY4" fmla="*/ 45311 h 2385109"/>
                <a:gd name="connsiteX5" fmla="*/ 2389805 w 2585563"/>
                <a:gd name="connsiteY5" fmla="*/ 759967 h 2385109"/>
                <a:gd name="connsiteX6" fmla="*/ 1452809 w 2585563"/>
                <a:gd name="connsiteY6" fmla="*/ 1035126 h 2385109"/>
                <a:gd name="connsiteX7" fmla="*/ 1815300 w 2585563"/>
                <a:gd name="connsiteY7" fmla="*/ 667479 h 2385109"/>
                <a:gd name="connsiteX8" fmla="*/ 1198940 w 2585563"/>
                <a:gd name="connsiteY8" fmla="*/ 392465 h 2385109"/>
                <a:gd name="connsiteX9" fmla="*/ 818051 w 2585563"/>
                <a:gd name="connsiteY9" fmla="*/ 665745 h 2385109"/>
                <a:gd name="connsiteX10" fmla="*/ 1225939 w 2585563"/>
                <a:gd name="connsiteY10" fmla="*/ 2344323 h 2385109"/>
                <a:gd name="connsiteX11" fmla="*/ 85917 w 2585563"/>
                <a:gd name="connsiteY11" fmla="*/ 2385109 h 2385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85563" h="2385109">
                  <a:moveTo>
                    <a:pt x="85917" y="2385109"/>
                  </a:moveTo>
                  <a:cubicBezTo>
                    <a:pt x="-199883" y="2171641"/>
                    <a:pt x="300481" y="844606"/>
                    <a:pt x="521874" y="447288"/>
                  </a:cubicBezTo>
                  <a:cubicBezTo>
                    <a:pt x="743267" y="49970"/>
                    <a:pt x="1146895" y="16347"/>
                    <a:pt x="1414273" y="1198"/>
                  </a:cubicBezTo>
                  <a:cubicBezTo>
                    <a:pt x="1681651" y="-13951"/>
                    <a:pt x="2020825" y="115252"/>
                    <a:pt x="2126144" y="356396"/>
                  </a:cubicBezTo>
                  <a:lnTo>
                    <a:pt x="2585563" y="45311"/>
                  </a:lnTo>
                  <a:lnTo>
                    <a:pt x="2389805" y="759967"/>
                  </a:lnTo>
                  <a:lnTo>
                    <a:pt x="1452809" y="1035126"/>
                  </a:lnTo>
                  <a:lnTo>
                    <a:pt x="1815300" y="667479"/>
                  </a:lnTo>
                  <a:cubicBezTo>
                    <a:pt x="1712829" y="549346"/>
                    <a:pt x="1365148" y="392754"/>
                    <a:pt x="1198940" y="392465"/>
                  </a:cubicBezTo>
                  <a:cubicBezTo>
                    <a:pt x="1032732" y="392176"/>
                    <a:pt x="921134" y="548233"/>
                    <a:pt x="818051" y="665745"/>
                  </a:cubicBezTo>
                  <a:cubicBezTo>
                    <a:pt x="667075" y="837854"/>
                    <a:pt x="1008820" y="2214182"/>
                    <a:pt x="1225939" y="2344323"/>
                  </a:cubicBezTo>
                  <a:cubicBezTo>
                    <a:pt x="1163301" y="2398768"/>
                    <a:pt x="148555" y="2330664"/>
                    <a:pt x="85917" y="2385109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Arrow: Circular 12">
              <a:extLst>
                <a:ext uri="{FF2B5EF4-FFF2-40B4-BE49-F238E27FC236}">
                  <a16:creationId xmlns:a16="http://schemas.microsoft.com/office/drawing/2014/main" id="{1D3F27EB-CE91-4137-9C1C-A385D8843CA8}"/>
                </a:ext>
              </a:extLst>
            </p:cNvPr>
            <p:cNvSpPr/>
            <p:nvPr/>
          </p:nvSpPr>
          <p:spPr>
            <a:xfrm rot="2451638">
              <a:off x="6795776" y="1501147"/>
              <a:ext cx="3080077" cy="2397226"/>
            </a:xfrm>
            <a:custGeom>
              <a:avLst/>
              <a:gdLst>
                <a:gd name="connsiteX0" fmla="*/ 579946 w 2253006"/>
                <a:gd name="connsiteY0" fmla="*/ 1445402 h 1940658"/>
                <a:gd name="connsiteX1" fmla="*/ 450294 w 2253006"/>
                <a:gd name="connsiteY1" fmla="*/ 619943 h 1940658"/>
                <a:gd name="connsiteX2" fmla="*/ 1191864 w 2253006"/>
                <a:gd name="connsiteY2" fmla="*/ 324681 h 1940658"/>
                <a:gd name="connsiteX3" fmla="*/ 1884882 w 2253006"/>
                <a:gd name="connsiteY3" fmla="*/ 755294 h 1940658"/>
                <a:gd name="connsiteX4" fmla="*/ 2193472 w 2253006"/>
                <a:gd name="connsiteY4" fmla="*/ 755294 h 1940658"/>
                <a:gd name="connsiteX5" fmla="*/ 1809178 w 2253006"/>
                <a:gd name="connsiteY5" fmla="*/ 970329 h 1940658"/>
                <a:gd name="connsiteX6" fmla="*/ 1305815 w 2253006"/>
                <a:gd name="connsiteY6" fmla="*/ 755294 h 1940658"/>
                <a:gd name="connsiteX7" fmla="*/ 1602318 w 2253006"/>
                <a:gd name="connsiteY7" fmla="*/ 755294 h 1940658"/>
                <a:gd name="connsiteX8" fmla="*/ 1127360 w 2253006"/>
                <a:gd name="connsiteY8" fmla="*/ 565120 h 1940658"/>
                <a:gd name="connsiteX9" fmla="*/ 652203 w 2253006"/>
                <a:gd name="connsiteY9" fmla="*/ 753559 h 1940658"/>
                <a:gd name="connsiteX10" fmla="*/ 767860 w 2253006"/>
                <a:gd name="connsiteY10" fmla="*/ 1282066 h 1940658"/>
                <a:gd name="connsiteX11" fmla="*/ 579946 w 2253006"/>
                <a:gd name="connsiteY11" fmla="*/ 1445402 h 1940658"/>
                <a:gd name="connsiteX0" fmla="*/ 95304 w 2161317"/>
                <a:gd name="connsiteY0" fmla="*/ 1633819 h 1633819"/>
                <a:gd name="connsiteX1" fmla="*/ 418139 w 2161317"/>
                <a:gd name="connsiteY1" fmla="*/ 299313 h 1633819"/>
                <a:gd name="connsiteX2" fmla="*/ 1159709 w 2161317"/>
                <a:gd name="connsiteY2" fmla="*/ 4051 h 1633819"/>
                <a:gd name="connsiteX3" fmla="*/ 1852727 w 2161317"/>
                <a:gd name="connsiteY3" fmla="*/ 434664 h 1633819"/>
                <a:gd name="connsiteX4" fmla="*/ 2161317 w 2161317"/>
                <a:gd name="connsiteY4" fmla="*/ 434664 h 1633819"/>
                <a:gd name="connsiteX5" fmla="*/ 1777023 w 2161317"/>
                <a:gd name="connsiteY5" fmla="*/ 649699 h 1633819"/>
                <a:gd name="connsiteX6" fmla="*/ 1273660 w 2161317"/>
                <a:gd name="connsiteY6" fmla="*/ 434664 h 1633819"/>
                <a:gd name="connsiteX7" fmla="*/ 1570163 w 2161317"/>
                <a:gd name="connsiteY7" fmla="*/ 434664 h 1633819"/>
                <a:gd name="connsiteX8" fmla="*/ 1095205 w 2161317"/>
                <a:gd name="connsiteY8" fmla="*/ 244490 h 1633819"/>
                <a:gd name="connsiteX9" fmla="*/ 620048 w 2161317"/>
                <a:gd name="connsiteY9" fmla="*/ 432929 h 1633819"/>
                <a:gd name="connsiteX10" fmla="*/ 735705 w 2161317"/>
                <a:gd name="connsiteY10" fmla="*/ 961436 h 1633819"/>
                <a:gd name="connsiteX11" fmla="*/ 95304 w 2161317"/>
                <a:gd name="connsiteY11" fmla="*/ 1633819 h 1633819"/>
                <a:gd name="connsiteX0" fmla="*/ 95304 w 2161317"/>
                <a:gd name="connsiteY0" fmla="*/ 1633819 h 1716480"/>
                <a:gd name="connsiteX1" fmla="*/ 418139 w 2161317"/>
                <a:gd name="connsiteY1" fmla="*/ 299313 h 1716480"/>
                <a:gd name="connsiteX2" fmla="*/ 1159709 w 2161317"/>
                <a:gd name="connsiteY2" fmla="*/ 4051 h 1716480"/>
                <a:gd name="connsiteX3" fmla="*/ 1852727 w 2161317"/>
                <a:gd name="connsiteY3" fmla="*/ 434664 h 1716480"/>
                <a:gd name="connsiteX4" fmla="*/ 2161317 w 2161317"/>
                <a:gd name="connsiteY4" fmla="*/ 434664 h 1716480"/>
                <a:gd name="connsiteX5" fmla="*/ 1777023 w 2161317"/>
                <a:gd name="connsiteY5" fmla="*/ 649699 h 1716480"/>
                <a:gd name="connsiteX6" fmla="*/ 1273660 w 2161317"/>
                <a:gd name="connsiteY6" fmla="*/ 434664 h 1716480"/>
                <a:gd name="connsiteX7" fmla="*/ 1570163 w 2161317"/>
                <a:gd name="connsiteY7" fmla="*/ 434664 h 1716480"/>
                <a:gd name="connsiteX8" fmla="*/ 1095205 w 2161317"/>
                <a:gd name="connsiteY8" fmla="*/ 244490 h 1716480"/>
                <a:gd name="connsiteX9" fmla="*/ 620048 w 2161317"/>
                <a:gd name="connsiteY9" fmla="*/ 432929 h 1716480"/>
                <a:gd name="connsiteX10" fmla="*/ 924241 w 2161317"/>
                <a:gd name="connsiteY10" fmla="*/ 1706154 h 1716480"/>
                <a:gd name="connsiteX11" fmla="*/ 95304 w 2161317"/>
                <a:gd name="connsiteY11" fmla="*/ 1633819 h 1716480"/>
                <a:gd name="connsiteX0" fmla="*/ 83309 w 2262444"/>
                <a:gd name="connsiteY0" fmla="*/ 2248224 h 2248224"/>
                <a:gd name="connsiteX1" fmla="*/ 519266 w 2262444"/>
                <a:gd name="connsiteY1" fmla="*/ 310403 h 2248224"/>
                <a:gd name="connsiteX2" fmla="*/ 1260836 w 2262444"/>
                <a:gd name="connsiteY2" fmla="*/ 15141 h 2248224"/>
                <a:gd name="connsiteX3" fmla="*/ 1953854 w 2262444"/>
                <a:gd name="connsiteY3" fmla="*/ 445754 h 2248224"/>
                <a:gd name="connsiteX4" fmla="*/ 2262444 w 2262444"/>
                <a:gd name="connsiteY4" fmla="*/ 445754 h 2248224"/>
                <a:gd name="connsiteX5" fmla="*/ 1878150 w 2262444"/>
                <a:gd name="connsiteY5" fmla="*/ 660789 h 2248224"/>
                <a:gd name="connsiteX6" fmla="*/ 1374787 w 2262444"/>
                <a:gd name="connsiteY6" fmla="*/ 445754 h 2248224"/>
                <a:gd name="connsiteX7" fmla="*/ 1671290 w 2262444"/>
                <a:gd name="connsiteY7" fmla="*/ 445754 h 2248224"/>
                <a:gd name="connsiteX8" fmla="*/ 1196332 w 2262444"/>
                <a:gd name="connsiteY8" fmla="*/ 255580 h 2248224"/>
                <a:gd name="connsiteX9" fmla="*/ 721175 w 2262444"/>
                <a:gd name="connsiteY9" fmla="*/ 444019 h 2248224"/>
                <a:gd name="connsiteX10" fmla="*/ 1025368 w 2262444"/>
                <a:gd name="connsiteY10" fmla="*/ 1717244 h 2248224"/>
                <a:gd name="connsiteX11" fmla="*/ 83309 w 2262444"/>
                <a:gd name="connsiteY11" fmla="*/ 2248224 h 2248224"/>
                <a:gd name="connsiteX0" fmla="*/ 83309 w 2262444"/>
                <a:gd name="connsiteY0" fmla="*/ 2248224 h 2248224"/>
                <a:gd name="connsiteX1" fmla="*/ 519266 w 2262444"/>
                <a:gd name="connsiteY1" fmla="*/ 310403 h 2248224"/>
                <a:gd name="connsiteX2" fmla="*/ 1260836 w 2262444"/>
                <a:gd name="connsiteY2" fmla="*/ 15141 h 2248224"/>
                <a:gd name="connsiteX3" fmla="*/ 1953854 w 2262444"/>
                <a:gd name="connsiteY3" fmla="*/ 445754 h 2248224"/>
                <a:gd name="connsiteX4" fmla="*/ 2262444 w 2262444"/>
                <a:gd name="connsiteY4" fmla="*/ 445754 h 2248224"/>
                <a:gd name="connsiteX5" fmla="*/ 1878150 w 2262444"/>
                <a:gd name="connsiteY5" fmla="*/ 660789 h 2248224"/>
                <a:gd name="connsiteX6" fmla="*/ 1374787 w 2262444"/>
                <a:gd name="connsiteY6" fmla="*/ 445754 h 2248224"/>
                <a:gd name="connsiteX7" fmla="*/ 1671290 w 2262444"/>
                <a:gd name="connsiteY7" fmla="*/ 445754 h 2248224"/>
                <a:gd name="connsiteX8" fmla="*/ 1196332 w 2262444"/>
                <a:gd name="connsiteY8" fmla="*/ 255580 h 2248224"/>
                <a:gd name="connsiteX9" fmla="*/ 721175 w 2262444"/>
                <a:gd name="connsiteY9" fmla="*/ 444019 h 2248224"/>
                <a:gd name="connsiteX10" fmla="*/ 1223331 w 2262444"/>
                <a:gd name="connsiteY10" fmla="*/ 2207438 h 2248224"/>
                <a:gd name="connsiteX11" fmla="*/ 83309 w 2262444"/>
                <a:gd name="connsiteY11" fmla="*/ 2248224 h 2248224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1878150 w 2582955"/>
                <a:gd name="connsiteY5" fmla="*/ 752363 h 2339798"/>
                <a:gd name="connsiteX6" fmla="*/ 1374787 w 2582955"/>
                <a:gd name="connsiteY6" fmla="*/ 537328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1878150 w 2582955"/>
                <a:gd name="connsiteY5" fmla="*/ 752363 h 2339798"/>
                <a:gd name="connsiteX6" fmla="*/ 1450201 w 2582955"/>
                <a:gd name="connsiteY6" fmla="*/ 989815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3309 w 2582955"/>
                <a:gd name="connsiteY0" fmla="*/ 2339798 h 2339798"/>
                <a:gd name="connsiteX1" fmla="*/ 519266 w 2582955"/>
                <a:gd name="connsiteY1" fmla="*/ 401977 h 2339798"/>
                <a:gd name="connsiteX2" fmla="*/ 1260836 w 2582955"/>
                <a:gd name="connsiteY2" fmla="*/ 106715 h 2339798"/>
                <a:gd name="connsiteX3" fmla="*/ 1953854 w 2582955"/>
                <a:gd name="connsiteY3" fmla="*/ 537328 h 2339798"/>
                <a:gd name="connsiteX4" fmla="*/ 2582955 w 2582955"/>
                <a:gd name="connsiteY4" fmla="*/ 0 h 2339798"/>
                <a:gd name="connsiteX5" fmla="*/ 2387197 w 2582955"/>
                <a:gd name="connsiteY5" fmla="*/ 714656 h 2339798"/>
                <a:gd name="connsiteX6" fmla="*/ 1450201 w 2582955"/>
                <a:gd name="connsiteY6" fmla="*/ 989815 h 2339798"/>
                <a:gd name="connsiteX7" fmla="*/ 1671290 w 2582955"/>
                <a:gd name="connsiteY7" fmla="*/ 537328 h 2339798"/>
                <a:gd name="connsiteX8" fmla="*/ 1196332 w 2582955"/>
                <a:gd name="connsiteY8" fmla="*/ 347154 h 2339798"/>
                <a:gd name="connsiteX9" fmla="*/ 721175 w 2582955"/>
                <a:gd name="connsiteY9" fmla="*/ 535593 h 2339798"/>
                <a:gd name="connsiteX10" fmla="*/ 1223331 w 2582955"/>
                <a:gd name="connsiteY10" fmla="*/ 2299012 h 2339798"/>
                <a:gd name="connsiteX11" fmla="*/ 83309 w 2582955"/>
                <a:gd name="connsiteY11" fmla="*/ 2339798 h 2339798"/>
                <a:gd name="connsiteX0" fmla="*/ 85917 w 2585563"/>
                <a:gd name="connsiteY0" fmla="*/ 2386875 h 2386875"/>
                <a:gd name="connsiteX1" fmla="*/ 521874 w 2585563"/>
                <a:gd name="connsiteY1" fmla="*/ 449054 h 2386875"/>
                <a:gd name="connsiteX2" fmla="*/ 1414273 w 2585563"/>
                <a:gd name="connsiteY2" fmla="*/ 2964 h 2386875"/>
                <a:gd name="connsiteX3" fmla="*/ 1956462 w 2585563"/>
                <a:gd name="connsiteY3" fmla="*/ 584405 h 2386875"/>
                <a:gd name="connsiteX4" fmla="*/ 2585563 w 2585563"/>
                <a:gd name="connsiteY4" fmla="*/ 47077 h 2386875"/>
                <a:gd name="connsiteX5" fmla="*/ 2389805 w 2585563"/>
                <a:gd name="connsiteY5" fmla="*/ 761733 h 2386875"/>
                <a:gd name="connsiteX6" fmla="*/ 1452809 w 2585563"/>
                <a:gd name="connsiteY6" fmla="*/ 1036892 h 2386875"/>
                <a:gd name="connsiteX7" fmla="*/ 1673898 w 2585563"/>
                <a:gd name="connsiteY7" fmla="*/ 584405 h 2386875"/>
                <a:gd name="connsiteX8" fmla="*/ 1198940 w 2585563"/>
                <a:gd name="connsiteY8" fmla="*/ 394231 h 2386875"/>
                <a:gd name="connsiteX9" fmla="*/ 723783 w 2585563"/>
                <a:gd name="connsiteY9" fmla="*/ 582670 h 2386875"/>
                <a:gd name="connsiteX10" fmla="*/ 1225939 w 2585563"/>
                <a:gd name="connsiteY10" fmla="*/ 2346089 h 2386875"/>
                <a:gd name="connsiteX11" fmla="*/ 85917 w 2585563"/>
                <a:gd name="connsiteY11" fmla="*/ 2386875 h 2386875"/>
                <a:gd name="connsiteX0" fmla="*/ 85917 w 2585563"/>
                <a:gd name="connsiteY0" fmla="*/ 2386875 h 2386875"/>
                <a:gd name="connsiteX1" fmla="*/ 521874 w 2585563"/>
                <a:gd name="connsiteY1" fmla="*/ 449054 h 2386875"/>
                <a:gd name="connsiteX2" fmla="*/ 1414273 w 2585563"/>
                <a:gd name="connsiteY2" fmla="*/ 2964 h 2386875"/>
                <a:gd name="connsiteX3" fmla="*/ 1956462 w 2585563"/>
                <a:gd name="connsiteY3" fmla="*/ 584405 h 2386875"/>
                <a:gd name="connsiteX4" fmla="*/ 2585563 w 2585563"/>
                <a:gd name="connsiteY4" fmla="*/ 47077 h 2386875"/>
                <a:gd name="connsiteX5" fmla="*/ 2389805 w 2585563"/>
                <a:gd name="connsiteY5" fmla="*/ 761733 h 2386875"/>
                <a:gd name="connsiteX6" fmla="*/ 1452809 w 2585563"/>
                <a:gd name="connsiteY6" fmla="*/ 1036892 h 2386875"/>
                <a:gd name="connsiteX7" fmla="*/ 1673898 w 2585563"/>
                <a:gd name="connsiteY7" fmla="*/ 584405 h 2386875"/>
                <a:gd name="connsiteX8" fmla="*/ 1198940 w 2585563"/>
                <a:gd name="connsiteY8" fmla="*/ 394231 h 2386875"/>
                <a:gd name="connsiteX9" fmla="*/ 818051 w 2585563"/>
                <a:gd name="connsiteY9" fmla="*/ 667511 h 2386875"/>
                <a:gd name="connsiteX10" fmla="*/ 1225939 w 2585563"/>
                <a:gd name="connsiteY10" fmla="*/ 2346089 h 2386875"/>
                <a:gd name="connsiteX11" fmla="*/ 85917 w 2585563"/>
                <a:gd name="connsiteY11" fmla="*/ 2386875 h 2386875"/>
                <a:gd name="connsiteX0" fmla="*/ 85917 w 2585563"/>
                <a:gd name="connsiteY0" fmla="*/ 2386264 h 2386264"/>
                <a:gd name="connsiteX1" fmla="*/ 521874 w 2585563"/>
                <a:gd name="connsiteY1" fmla="*/ 448443 h 2386264"/>
                <a:gd name="connsiteX2" fmla="*/ 1414273 w 2585563"/>
                <a:gd name="connsiteY2" fmla="*/ 2353 h 2386264"/>
                <a:gd name="connsiteX3" fmla="*/ 2116718 w 2585563"/>
                <a:gd name="connsiteY3" fmla="*/ 329270 h 2386264"/>
                <a:gd name="connsiteX4" fmla="*/ 2585563 w 2585563"/>
                <a:gd name="connsiteY4" fmla="*/ 46466 h 2386264"/>
                <a:gd name="connsiteX5" fmla="*/ 2389805 w 2585563"/>
                <a:gd name="connsiteY5" fmla="*/ 761122 h 2386264"/>
                <a:gd name="connsiteX6" fmla="*/ 1452809 w 2585563"/>
                <a:gd name="connsiteY6" fmla="*/ 1036281 h 2386264"/>
                <a:gd name="connsiteX7" fmla="*/ 1673898 w 2585563"/>
                <a:gd name="connsiteY7" fmla="*/ 583794 h 2386264"/>
                <a:gd name="connsiteX8" fmla="*/ 1198940 w 2585563"/>
                <a:gd name="connsiteY8" fmla="*/ 393620 h 2386264"/>
                <a:gd name="connsiteX9" fmla="*/ 818051 w 2585563"/>
                <a:gd name="connsiteY9" fmla="*/ 666900 h 2386264"/>
                <a:gd name="connsiteX10" fmla="*/ 1225939 w 2585563"/>
                <a:gd name="connsiteY10" fmla="*/ 2345478 h 2386264"/>
                <a:gd name="connsiteX11" fmla="*/ 85917 w 2585563"/>
                <a:gd name="connsiteY11" fmla="*/ 2386264 h 2386264"/>
                <a:gd name="connsiteX0" fmla="*/ 85917 w 2585563"/>
                <a:gd name="connsiteY0" fmla="*/ 2386264 h 2386264"/>
                <a:gd name="connsiteX1" fmla="*/ 521874 w 2585563"/>
                <a:gd name="connsiteY1" fmla="*/ 448443 h 2386264"/>
                <a:gd name="connsiteX2" fmla="*/ 1414273 w 2585563"/>
                <a:gd name="connsiteY2" fmla="*/ 2353 h 2386264"/>
                <a:gd name="connsiteX3" fmla="*/ 2116718 w 2585563"/>
                <a:gd name="connsiteY3" fmla="*/ 329270 h 2386264"/>
                <a:gd name="connsiteX4" fmla="*/ 2585563 w 2585563"/>
                <a:gd name="connsiteY4" fmla="*/ 46466 h 2386264"/>
                <a:gd name="connsiteX5" fmla="*/ 2389805 w 2585563"/>
                <a:gd name="connsiteY5" fmla="*/ 761122 h 2386264"/>
                <a:gd name="connsiteX6" fmla="*/ 1452809 w 2585563"/>
                <a:gd name="connsiteY6" fmla="*/ 1036281 h 2386264"/>
                <a:gd name="connsiteX7" fmla="*/ 1813033 w 2585563"/>
                <a:gd name="connsiteY7" fmla="*/ 600546 h 2386264"/>
                <a:gd name="connsiteX8" fmla="*/ 1198940 w 2585563"/>
                <a:gd name="connsiteY8" fmla="*/ 393620 h 2386264"/>
                <a:gd name="connsiteX9" fmla="*/ 818051 w 2585563"/>
                <a:gd name="connsiteY9" fmla="*/ 666900 h 2386264"/>
                <a:gd name="connsiteX10" fmla="*/ 1225939 w 2585563"/>
                <a:gd name="connsiteY10" fmla="*/ 2345478 h 2386264"/>
                <a:gd name="connsiteX11" fmla="*/ 85917 w 2585563"/>
                <a:gd name="connsiteY11" fmla="*/ 2386264 h 2386264"/>
                <a:gd name="connsiteX0" fmla="*/ 85917 w 3069161"/>
                <a:gd name="connsiteY0" fmla="*/ 2386264 h 2386264"/>
                <a:gd name="connsiteX1" fmla="*/ 521874 w 3069161"/>
                <a:gd name="connsiteY1" fmla="*/ 448443 h 2386264"/>
                <a:gd name="connsiteX2" fmla="*/ 1414273 w 3069161"/>
                <a:gd name="connsiteY2" fmla="*/ 2353 h 2386264"/>
                <a:gd name="connsiteX3" fmla="*/ 2116718 w 3069161"/>
                <a:gd name="connsiteY3" fmla="*/ 329270 h 2386264"/>
                <a:gd name="connsiteX4" fmla="*/ 2585563 w 3069161"/>
                <a:gd name="connsiteY4" fmla="*/ 46466 h 2386264"/>
                <a:gd name="connsiteX5" fmla="*/ 3069161 w 3069161"/>
                <a:gd name="connsiteY5" fmla="*/ 1532074 h 2386264"/>
                <a:gd name="connsiteX6" fmla="*/ 1452809 w 3069161"/>
                <a:gd name="connsiteY6" fmla="*/ 1036281 h 2386264"/>
                <a:gd name="connsiteX7" fmla="*/ 1813033 w 3069161"/>
                <a:gd name="connsiteY7" fmla="*/ 600546 h 2386264"/>
                <a:gd name="connsiteX8" fmla="*/ 1198940 w 3069161"/>
                <a:gd name="connsiteY8" fmla="*/ 393620 h 2386264"/>
                <a:gd name="connsiteX9" fmla="*/ 818051 w 3069161"/>
                <a:gd name="connsiteY9" fmla="*/ 666900 h 2386264"/>
                <a:gd name="connsiteX10" fmla="*/ 1225939 w 3069161"/>
                <a:gd name="connsiteY10" fmla="*/ 2345478 h 2386264"/>
                <a:gd name="connsiteX11" fmla="*/ 85917 w 3069161"/>
                <a:gd name="connsiteY11" fmla="*/ 2386264 h 2386264"/>
                <a:gd name="connsiteX0" fmla="*/ 85917 w 3069161"/>
                <a:gd name="connsiteY0" fmla="*/ 2386264 h 2386264"/>
                <a:gd name="connsiteX1" fmla="*/ 521874 w 3069161"/>
                <a:gd name="connsiteY1" fmla="*/ 448443 h 2386264"/>
                <a:gd name="connsiteX2" fmla="*/ 1414273 w 3069161"/>
                <a:gd name="connsiteY2" fmla="*/ 2353 h 2386264"/>
                <a:gd name="connsiteX3" fmla="*/ 2116718 w 3069161"/>
                <a:gd name="connsiteY3" fmla="*/ 329270 h 2386264"/>
                <a:gd name="connsiteX4" fmla="*/ 2585563 w 3069161"/>
                <a:gd name="connsiteY4" fmla="*/ 46466 h 2386264"/>
                <a:gd name="connsiteX5" fmla="*/ 3069161 w 3069161"/>
                <a:gd name="connsiteY5" fmla="*/ 1532074 h 2386264"/>
                <a:gd name="connsiteX6" fmla="*/ 1452809 w 3069161"/>
                <a:gd name="connsiteY6" fmla="*/ 1036281 h 2386264"/>
                <a:gd name="connsiteX7" fmla="*/ 1863333 w 3069161"/>
                <a:gd name="connsiteY7" fmla="*/ 644286 h 2386264"/>
                <a:gd name="connsiteX8" fmla="*/ 1198940 w 3069161"/>
                <a:gd name="connsiteY8" fmla="*/ 393620 h 2386264"/>
                <a:gd name="connsiteX9" fmla="*/ 818051 w 3069161"/>
                <a:gd name="connsiteY9" fmla="*/ 666900 h 2386264"/>
                <a:gd name="connsiteX10" fmla="*/ 1225939 w 3069161"/>
                <a:gd name="connsiteY10" fmla="*/ 2345478 h 2386264"/>
                <a:gd name="connsiteX11" fmla="*/ 85917 w 3069161"/>
                <a:gd name="connsiteY11" fmla="*/ 2386264 h 2386264"/>
                <a:gd name="connsiteX0" fmla="*/ 85917 w 3069161"/>
                <a:gd name="connsiteY0" fmla="*/ 2385750 h 2385750"/>
                <a:gd name="connsiteX1" fmla="*/ 521874 w 3069161"/>
                <a:gd name="connsiteY1" fmla="*/ 447929 h 2385750"/>
                <a:gd name="connsiteX2" fmla="*/ 1414273 w 3069161"/>
                <a:gd name="connsiteY2" fmla="*/ 1839 h 2385750"/>
                <a:gd name="connsiteX3" fmla="*/ 2176072 w 3069161"/>
                <a:gd name="connsiteY3" fmla="*/ 339735 h 2385750"/>
                <a:gd name="connsiteX4" fmla="*/ 2585563 w 3069161"/>
                <a:gd name="connsiteY4" fmla="*/ 45952 h 2385750"/>
                <a:gd name="connsiteX5" fmla="*/ 3069161 w 3069161"/>
                <a:gd name="connsiteY5" fmla="*/ 1531560 h 2385750"/>
                <a:gd name="connsiteX6" fmla="*/ 1452809 w 3069161"/>
                <a:gd name="connsiteY6" fmla="*/ 1035767 h 2385750"/>
                <a:gd name="connsiteX7" fmla="*/ 1863333 w 3069161"/>
                <a:gd name="connsiteY7" fmla="*/ 643772 h 2385750"/>
                <a:gd name="connsiteX8" fmla="*/ 1198940 w 3069161"/>
                <a:gd name="connsiteY8" fmla="*/ 393106 h 2385750"/>
                <a:gd name="connsiteX9" fmla="*/ 818051 w 3069161"/>
                <a:gd name="connsiteY9" fmla="*/ 666386 h 2385750"/>
                <a:gd name="connsiteX10" fmla="*/ 1225939 w 3069161"/>
                <a:gd name="connsiteY10" fmla="*/ 2344964 h 2385750"/>
                <a:gd name="connsiteX11" fmla="*/ 85917 w 3069161"/>
                <a:gd name="connsiteY11" fmla="*/ 2385750 h 2385750"/>
                <a:gd name="connsiteX0" fmla="*/ 85917 w 3069161"/>
                <a:gd name="connsiteY0" fmla="*/ 2385750 h 2385750"/>
                <a:gd name="connsiteX1" fmla="*/ 521874 w 3069161"/>
                <a:gd name="connsiteY1" fmla="*/ 447929 h 2385750"/>
                <a:gd name="connsiteX2" fmla="*/ 1414273 w 3069161"/>
                <a:gd name="connsiteY2" fmla="*/ 1839 h 2385750"/>
                <a:gd name="connsiteX3" fmla="*/ 2176072 w 3069161"/>
                <a:gd name="connsiteY3" fmla="*/ 339735 h 2385750"/>
                <a:gd name="connsiteX4" fmla="*/ 2585563 w 3069161"/>
                <a:gd name="connsiteY4" fmla="*/ 45952 h 2385750"/>
                <a:gd name="connsiteX5" fmla="*/ 3069161 w 3069161"/>
                <a:gd name="connsiteY5" fmla="*/ 1531560 h 2385750"/>
                <a:gd name="connsiteX6" fmla="*/ 1452809 w 3069161"/>
                <a:gd name="connsiteY6" fmla="*/ 1035767 h 2385750"/>
                <a:gd name="connsiteX7" fmla="*/ 2107311 w 3069161"/>
                <a:gd name="connsiteY7" fmla="*/ 781727 h 2385750"/>
                <a:gd name="connsiteX8" fmla="*/ 1198940 w 3069161"/>
                <a:gd name="connsiteY8" fmla="*/ 393106 h 2385750"/>
                <a:gd name="connsiteX9" fmla="*/ 818051 w 3069161"/>
                <a:gd name="connsiteY9" fmla="*/ 666386 h 2385750"/>
                <a:gd name="connsiteX10" fmla="*/ 1225939 w 3069161"/>
                <a:gd name="connsiteY10" fmla="*/ 2344964 h 2385750"/>
                <a:gd name="connsiteX11" fmla="*/ 85917 w 3069161"/>
                <a:gd name="connsiteY11" fmla="*/ 2385750 h 2385750"/>
                <a:gd name="connsiteX0" fmla="*/ 85917 w 3069161"/>
                <a:gd name="connsiteY0" fmla="*/ 2385750 h 2385750"/>
                <a:gd name="connsiteX1" fmla="*/ 521874 w 3069161"/>
                <a:gd name="connsiteY1" fmla="*/ 447929 h 2385750"/>
                <a:gd name="connsiteX2" fmla="*/ 1414273 w 3069161"/>
                <a:gd name="connsiteY2" fmla="*/ 1839 h 2385750"/>
                <a:gd name="connsiteX3" fmla="*/ 2176072 w 3069161"/>
                <a:gd name="connsiteY3" fmla="*/ 339735 h 2385750"/>
                <a:gd name="connsiteX4" fmla="*/ 2585563 w 3069161"/>
                <a:gd name="connsiteY4" fmla="*/ 45952 h 2385750"/>
                <a:gd name="connsiteX5" fmla="*/ 3069161 w 3069161"/>
                <a:gd name="connsiteY5" fmla="*/ 1531560 h 2385750"/>
                <a:gd name="connsiteX6" fmla="*/ 1906078 w 3069161"/>
                <a:gd name="connsiteY6" fmla="*/ 1329215 h 2385750"/>
                <a:gd name="connsiteX7" fmla="*/ 2107311 w 3069161"/>
                <a:gd name="connsiteY7" fmla="*/ 781727 h 2385750"/>
                <a:gd name="connsiteX8" fmla="*/ 1198940 w 3069161"/>
                <a:gd name="connsiteY8" fmla="*/ 393106 h 2385750"/>
                <a:gd name="connsiteX9" fmla="*/ 818051 w 3069161"/>
                <a:gd name="connsiteY9" fmla="*/ 666386 h 2385750"/>
                <a:gd name="connsiteX10" fmla="*/ 1225939 w 3069161"/>
                <a:gd name="connsiteY10" fmla="*/ 2344964 h 2385750"/>
                <a:gd name="connsiteX11" fmla="*/ 85917 w 3069161"/>
                <a:gd name="connsiteY11" fmla="*/ 2385750 h 2385750"/>
                <a:gd name="connsiteX0" fmla="*/ 85917 w 3141750"/>
                <a:gd name="connsiteY0" fmla="*/ 2385750 h 2385750"/>
                <a:gd name="connsiteX1" fmla="*/ 521874 w 3141750"/>
                <a:gd name="connsiteY1" fmla="*/ 447929 h 2385750"/>
                <a:gd name="connsiteX2" fmla="*/ 1414273 w 3141750"/>
                <a:gd name="connsiteY2" fmla="*/ 1839 h 2385750"/>
                <a:gd name="connsiteX3" fmla="*/ 2176072 w 3141750"/>
                <a:gd name="connsiteY3" fmla="*/ 339735 h 2385750"/>
                <a:gd name="connsiteX4" fmla="*/ 3141750 w 3141750"/>
                <a:gd name="connsiteY4" fmla="*/ 487196 h 2385750"/>
                <a:gd name="connsiteX5" fmla="*/ 3069161 w 3141750"/>
                <a:gd name="connsiteY5" fmla="*/ 1531560 h 2385750"/>
                <a:gd name="connsiteX6" fmla="*/ 1906078 w 3141750"/>
                <a:gd name="connsiteY6" fmla="*/ 1329215 h 2385750"/>
                <a:gd name="connsiteX7" fmla="*/ 2107311 w 3141750"/>
                <a:gd name="connsiteY7" fmla="*/ 781727 h 2385750"/>
                <a:gd name="connsiteX8" fmla="*/ 1198940 w 3141750"/>
                <a:gd name="connsiteY8" fmla="*/ 393106 h 2385750"/>
                <a:gd name="connsiteX9" fmla="*/ 818051 w 3141750"/>
                <a:gd name="connsiteY9" fmla="*/ 666386 h 2385750"/>
                <a:gd name="connsiteX10" fmla="*/ 1225939 w 3141750"/>
                <a:gd name="connsiteY10" fmla="*/ 2344964 h 2385750"/>
                <a:gd name="connsiteX11" fmla="*/ 85917 w 3141750"/>
                <a:gd name="connsiteY11" fmla="*/ 2385750 h 2385750"/>
                <a:gd name="connsiteX0" fmla="*/ 85917 w 3141750"/>
                <a:gd name="connsiteY0" fmla="*/ 2394847 h 2394847"/>
                <a:gd name="connsiteX1" fmla="*/ 521874 w 3141750"/>
                <a:gd name="connsiteY1" fmla="*/ 457026 h 2394847"/>
                <a:gd name="connsiteX2" fmla="*/ 1414273 w 3141750"/>
                <a:gd name="connsiteY2" fmla="*/ 10936 h 2394847"/>
                <a:gd name="connsiteX3" fmla="*/ 2662496 w 3141750"/>
                <a:gd name="connsiteY3" fmla="*/ 738244 h 2394847"/>
                <a:gd name="connsiteX4" fmla="*/ 3141750 w 3141750"/>
                <a:gd name="connsiteY4" fmla="*/ 496293 h 2394847"/>
                <a:gd name="connsiteX5" fmla="*/ 3069161 w 3141750"/>
                <a:gd name="connsiteY5" fmla="*/ 1540657 h 2394847"/>
                <a:gd name="connsiteX6" fmla="*/ 1906078 w 3141750"/>
                <a:gd name="connsiteY6" fmla="*/ 1338312 h 2394847"/>
                <a:gd name="connsiteX7" fmla="*/ 2107311 w 3141750"/>
                <a:gd name="connsiteY7" fmla="*/ 790824 h 2394847"/>
                <a:gd name="connsiteX8" fmla="*/ 1198940 w 3141750"/>
                <a:gd name="connsiteY8" fmla="*/ 402203 h 2394847"/>
                <a:gd name="connsiteX9" fmla="*/ 818051 w 3141750"/>
                <a:gd name="connsiteY9" fmla="*/ 675483 h 2394847"/>
                <a:gd name="connsiteX10" fmla="*/ 1225939 w 3141750"/>
                <a:gd name="connsiteY10" fmla="*/ 2354061 h 2394847"/>
                <a:gd name="connsiteX11" fmla="*/ 85917 w 3141750"/>
                <a:gd name="connsiteY11" fmla="*/ 2394847 h 2394847"/>
                <a:gd name="connsiteX0" fmla="*/ 85917 w 3141750"/>
                <a:gd name="connsiteY0" fmla="*/ 2394847 h 2394847"/>
                <a:gd name="connsiteX1" fmla="*/ 521874 w 3141750"/>
                <a:gd name="connsiteY1" fmla="*/ 457026 h 2394847"/>
                <a:gd name="connsiteX2" fmla="*/ 1414273 w 3141750"/>
                <a:gd name="connsiteY2" fmla="*/ 10936 h 2394847"/>
                <a:gd name="connsiteX3" fmla="*/ 2662496 w 3141750"/>
                <a:gd name="connsiteY3" fmla="*/ 738244 h 2394847"/>
                <a:gd name="connsiteX4" fmla="*/ 3141750 w 3141750"/>
                <a:gd name="connsiteY4" fmla="*/ 496293 h 2394847"/>
                <a:gd name="connsiteX5" fmla="*/ 3069161 w 3141750"/>
                <a:gd name="connsiteY5" fmla="*/ 1540657 h 2394847"/>
                <a:gd name="connsiteX6" fmla="*/ 1906078 w 3141750"/>
                <a:gd name="connsiteY6" fmla="*/ 1338312 h 2394847"/>
                <a:gd name="connsiteX7" fmla="*/ 2351683 w 3141750"/>
                <a:gd name="connsiteY7" fmla="*/ 1015689 h 2394847"/>
                <a:gd name="connsiteX8" fmla="*/ 1198940 w 3141750"/>
                <a:gd name="connsiteY8" fmla="*/ 402203 h 2394847"/>
                <a:gd name="connsiteX9" fmla="*/ 818051 w 3141750"/>
                <a:gd name="connsiteY9" fmla="*/ 675483 h 2394847"/>
                <a:gd name="connsiteX10" fmla="*/ 1225939 w 3141750"/>
                <a:gd name="connsiteY10" fmla="*/ 2354061 h 2394847"/>
                <a:gd name="connsiteX11" fmla="*/ 85917 w 3141750"/>
                <a:gd name="connsiteY11" fmla="*/ 2394847 h 2394847"/>
                <a:gd name="connsiteX0" fmla="*/ 85917 w 3141750"/>
                <a:gd name="connsiteY0" fmla="*/ 2394847 h 2394847"/>
                <a:gd name="connsiteX1" fmla="*/ 521874 w 3141750"/>
                <a:gd name="connsiteY1" fmla="*/ 457026 h 2394847"/>
                <a:gd name="connsiteX2" fmla="*/ 1414273 w 3141750"/>
                <a:gd name="connsiteY2" fmla="*/ 10936 h 2394847"/>
                <a:gd name="connsiteX3" fmla="*/ 2662496 w 3141750"/>
                <a:gd name="connsiteY3" fmla="*/ 738244 h 2394847"/>
                <a:gd name="connsiteX4" fmla="*/ 3141750 w 3141750"/>
                <a:gd name="connsiteY4" fmla="*/ 496293 h 2394847"/>
                <a:gd name="connsiteX5" fmla="*/ 3069161 w 3141750"/>
                <a:gd name="connsiteY5" fmla="*/ 1540657 h 2394847"/>
                <a:gd name="connsiteX6" fmla="*/ 2009959 w 3141750"/>
                <a:gd name="connsiteY6" fmla="*/ 1472811 h 2394847"/>
                <a:gd name="connsiteX7" fmla="*/ 2351683 w 3141750"/>
                <a:gd name="connsiteY7" fmla="*/ 1015689 h 2394847"/>
                <a:gd name="connsiteX8" fmla="*/ 1198940 w 3141750"/>
                <a:gd name="connsiteY8" fmla="*/ 402203 h 2394847"/>
                <a:gd name="connsiteX9" fmla="*/ 818051 w 3141750"/>
                <a:gd name="connsiteY9" fmla="*/ 675483 h 2394847"/>
                <a:gd name="connsiteX10" fmla="*/ 1225939 w 3141750"/>
                <a:gd name="connsiteY10" fmla="*/ 2354061 h 2394847"/>
                <a:gd name="connsiteX11" fmla="*/ 85917 w 3141750"/>
                <a:gd name="connsiteY11" fmla="*/ 2394847 h 2394847"/>
                <a:gd name="connsiteX0" fmla="*/ 85917 w 3141750"/>
                <a:gd name="connsiteY0" fmla="*/ 2394847 h 2394847"/>
                <a:gd name="connsiteX1" fmla="*/ 521874 w 3141750"/>
                <a:gd name="connsiteY1" fmla="*/ 457026 h 2394847"/>
                <a:gd name="connsiteX2" fmla="*/ 1414273 w 3141750"/>
                <a:gd name="connsiteY2" fmla="*/ 10936 h 2394847"/>
                <a:gd name="connsiteX3" fmla="*/ 2662496 w 3141750"/>
                <a:gd name="connsiteY3" fmla="*/ 738244 h 2394847"/>
                <a:gd name="connsiteX4" fmla="*/ 3141750 w 3141750"/>
                <a:gd name="connsiteY4" fmla="*/ 496293 h 2394847"/>
                <a:gd name="connsiteX5" fmla="*/ 3069161 w 3141750"/>
                <a:gd name="connsiteY5" fmla="*/ 1540657 h 2394847"/>
                <a:gd name="connsiteX6" fmla="*/ 2009959 w 3141750"/>
                <a:gd name="connsiteY6" fmla="*/ 1472811 h 2394847"/>
                <a:gd name="connsiteX7" fmla="*/ 2401983 w 3141750"/>
                <a:gd name="connsiteY7" fmla="*/ 1059428 h 2394847"/>
                <a:gd name="connsiteX8" fmla="*/ 1198940 w 3141750"/>
                <a:gd name="connsiteY8" fmla="*/ 402203 h 2394847"/>
                <a:gd name="connsiteX9" fmla="*/ 818051 w 3141750"/>
                <a:gd name="connsiteY9" fmla="*/ 675483 h 2394847"/>
                <a:gd name="connsiteX10" fmla="*/ 1225939 w 3141750"/>
                <a:gd name="connsiteY10" fmla="*/ 2354061 h 2394847"/>
                <a:gd name="connsiteX11" fmla="*/ 85917 w 3141750"/>
                <a:gd name="connsiteY11" fmla="*/ 2394847 h 2394847"/>
                <a:gd name="connsiteX0" fmla="*/ 85917 w 3141750"/>
                <a:gd name="connsiteY0" fmla="*/ 2397226 h 2397226"/>
                <a:gd name="connsiteX1" fmla="*/ 521874 w 3141750"/>
                <a:gd name="connsiteY1" fmla="*/ 459405 h 2397226"/>
                <a:gd name="connsiteX2" fmla="*/ 1414273 w 3141750"/>
                <a:gd name="connsiteY2" fmla="*/ 13315 h 2397226"/>
                <a:gd name="connsiteX3" fmla="*/ 2699499 w 3141750"/>
                <a:gd name="connsiteY3" fmla="*/ 783400 h 2397226"/>
                <a:gd name="connsiteX4" fmla="*/ 3141750 w 3141750"/>
                <a:gd name="connsiteY4" fmla="*/ 498672 h 2397226"/>
                <a:gd name="connsiteX5" fmla="*/ 3069161 w 3141750"/>
                <a:gd name="connsiteY5" fmla="*/ 1543036 h 2397226"/>
                <a:gd name="connsiteX6" fmla="*/ 2009959 w 3141750"/>
                <a:gd name="connsiteY6" fmla="*/ 1475190 h 2397226"/>
                <a:gd name="connsiteX7" fmla="*/ 2401983 w 3141750"/>
                <a:gd name="connsiteY7" fmla="*/ 1061807 h 2397226"/>
                <a:gd name="connsiteX8" fmla="*/ 1198940 w 3141750"/>
                <a:gd name="connsiteY8" fmla="*/ 404582 h 2397226"/>
                <a:gd name="connsiteX9" fmla="*/ 818051 w 3141750"/>
                <a:gd name="connsiteY9" fmla="*/ 677862 h 2397226"/>
                <a:gd name="connsiteX10" fmla="*/ 1225939 w 3141750"/>
                <a:gd name="connsiteY10" fmla="*/ 2356440 h 2397226"/>
                <a:gd name="connsiteX11" fmla="*/ 85917 w 3141750"/>
                <a:gd name="connsiteY11" fmla="*/ 2397226 h 2397226"/>
                <a:gd name="connsiteX0" fmla="*/ 85917 w 3080077"/>
                <a:gd name="connsiteY0" fmla="*/ 2397226 h 2397226"/>
                <a:gd name="connsiteX1" fmla="*/ 521874 w 3080077"/>
                <a:gd name="connsiteY1" fmla="*/ 459405 h 2397226"/>
                <a:gd name="connsiteX2" fmla="*/ 1414273 w 3080077"/>
                <a:gd name="connsiteY2" fmla="*/ 13315 h 2397226"/>
                <a:gd name="connsiteX3" fmla="*/ 2699499 w 3080077"/>
                <a:gd name="connsiteY3" fmla="*/ 783400 h 2397226"/>
                <a:gd name="connsiteX4" fmla="*/ 3080077 w 3080077"/>
                <a:gd name="connsiteY4" fmla="*/ 427377 h 2397226"/>
                <a:gd name="connsiteX5" fmla="*/ 3069161 w 3080077"/>
                <a:gd name="connsiteY5" fmla="*/ 1543036 h 2397226"/>
                <a:gd name="connsiteX6" fmla="*/ 2009959 w 3080077"/>
                <a:gd name="connsiteY6" fmla="*/ 1475190 h 2397226"/>
                <a:gd name="connsiteX7" fmla="*/ 2401983 w 3080077"/>
                <a:gd name="connsiteY7" fmla="*/ 1061807 h 2397226"/>
                <a:gd name="connsiteX8" fmla="*/ 1198940 w 3080077"/>
                <a:gd name="connsiteY8" fmla="*/ 404582 h 2397226"/>
                <a:gd name="connsiteX9" fmla="*/ 818051 w 3080077"/>
                <a:gd name="connsiteY9" fmla="*/ 677862 h 2397226"/>
                <a:gd name="connsiteX10" fmla="*/ 1225939 w 3080077"/>
                <a:gd name="connsiteY10" fmla="*/ 2356440 h 2397226"/>
                <a:gd name="connsiteX11" fmla="*/ 85917 w 3080077"/>
                <a:gd name="connsiteY11" fmla="*/ 2397226 h 2397226"/>
                <a:gd name="connsiteX0" fmla="*/ 85917 w 3080077"/>
                <a:gd name="connsiteY0" fmla="*/ 2397226 h 2397226"/>
                <a:gd name="connsiteX1" fmla="*/ 521874 w 3080077"/>
                <a:gd name="connsiteY1" fmla="*/ 459405 h 2397226"/>
                <a:gd name="connsiteX2" fmla="*/ 1414273 w 3080077"/>
                <a:gd name="connsiteY2" fmla="*/ 13315 h 2397226"/>
                <a:gd name="connsiteX3" fmla="*/ 2699499 w 3080077"/>
                <a:gd name="connsiteY3" fmla="*/ 783400 h 2397226"/>
                <a:gd name="connsiteX4" fmla="*/ 3080077 w 3080077"/>
                <a:gd name="connsiteY4" fmla="*/ 427377 h 2397226"/>
                <a:gd name="connsiteX5" fmla="*/ 3069161 w 3080077"/>
                <a:gd name="connsiteY5" fmla="*/ 1543036 h 2397226"/>
                <a:gd name="connsiteX6" fmla="*/ 2009959 w 3080077"/>
                <a:gd name="connsiteY6" fmla="*/ 1475190 h 2397226"/>
                <a:gd name="connsiteX7" fmla="*/ 2401983 w 3080077"/>
                <a:gd name="connsiteY7" fmla="*/ 1061807 h 2397226"/>
                <a:gd name="connsiteX8" fmla="*/ 1198940 w 3080077"/>
                <a:gd name="connsiteY8" fmla="*/ 404582 h 2397226"/>
                <a:gd name="connsiteX9" fmla="*/ 861221 w 3080077"/>
                <a:gd name="connsiteY9" fmla="*/ 727769 h 2397226"/>
                <a:gd name="connsiteX10" fmla="*/ 1225939 w 3080077"/>
                <a:gd name="connsiteY10" fmla="*/ 2356440 h 2397226"/>
                <a:gd name="connsiteX11" fmla="*/ 85917 w 3080077"/>
                <a:gd name="connsiteY11" fmla="*/ 2397226 h 2397226"/>
                <a:gd name="connsiteX0" fmla="*/ 85917 w 3080077"/>
                <a:gd name="connsiteY0" fmla="*/ 2397226 h 2397226"/>
                <a:gd name="connsiteX1" fmla="*/ 521874 w 3080077"/>
                <a:gd name="connsiteY1" fmla="*/ 459405 h 2397226"/>
                <a:gd name="connsiteX2" fmla="*/ 1414273 w 3080077"/>
                <a:gd name="connsiteY2" fmla="*/ 13315 h 2397226"/>
                <a:gd name="connsiteX3" fmla="*/ 2699499 w 3080077"/>
                <a:gd name="connsiteY3" fmla="*/ 783400 h 2397226"/>
                <a:gd name="connsiteX4" fmla="*/ 3080077 w 3080077"/>
                <a:gd name="connsiteY4" fmla="*/ 427377 h 2397226"/>
                <a:gd name="connsiteX5" fmla="*/ 3069161 w 3080077"/>
                <a:gd name="connsiteY5" fmla="*/ 1543036 h 2397226"/>
                <a:gd name="connsiteX6" fmla="*/ 2009959 w 3080077"/>
                <a:gd name="connsiteY6" fmla="*/ 1475190 h 2397226"/>
                <a:gd name="connsiteX7" fmla="*/ 2401983 w 3080077"/>
                <a:gd name="connsiteY7" fmla="*/ 1061807 h 2397226"/>
                <a:gd name="connsiteX8" fmla="*/ 1198940 w 3080077"/>
                <a:gd name="connsiteY8" fmla="*/ 404582 h 2397226"/>
                <a:gd name="connsiteX9" fmla="*/ 861221 w 3080077"/>
                <a:gd name="connsiteY9" fmla="*/ 727769 h 2397226"/>
                <a:gd name="connsiteX10" fmla="*/ 1225939 w 3080077"/>
                <a:gd name="connsiteY10" fmla="*/ 2356440 h 2397226"/>
                <a:gd name="connsiteX11" fmla="*/ 85917 w 3080077"/>
                <a:gd name="connsiteY11" fmla="*/ 2397226 h 2397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80077" h="2397226">
                  <a:moveTo>
                    <a:pt x="85917" y="2397226"/>
                  </a:moveTo>
                  <a:cubicBezTo>
                    <a:pt x="-199883" y="2183758"/>
                    <a:pt x="300481" y="856723"/>
                    <a:pt x="521874" y="459405"/>
                  </a:cubicBezTo>
                  <a:cubicBezTo>
                    <a:pt x="743267" y="62087"/>
                    <a:pt x="1051336" y="-40684"/>
                    <a:pt x="1414273" y="13315"/>
                  </a:cubicBezTo>
                  <a:cubicBezTo>
                    <a:pt x="1777211" y="67314"/>
                    <a:pt x="2594180" y="542256"/>
                    <a:pt x="2699499" y="783400"/>
                  </a:cubicBezTo>
                  <a:lnTo>
                    <a:pt x="3080077" y="427377"/>
                  </a:lnTo>
                  <a:lnTo>
                    <a:pt x="3069161" y="1543036"/>
                  </a:lnTo>
                  <a:lnTo>
                    <a:pt x="2009959" y="1475190"/>
                  </a:lnTo>
                  <a:lnTo>
                    <a:pt x="2401983" y="1061807"/>
                  </a:lnTo>
                  <a:cubicBezTo>
                    <a:pt x="2299512" y="943674"/>
                    <a:pt x="1455734" y="460255"/>
                    <a:pt x="1198940" y="404582"/>
                  </a:cubicBezTo>
                  <a:cubicBezTo>
                    <a:pt x="942146" y="348909"/>
                    <a:pt x="927300" y="567480"/>
                    <a:pt x="861221" y="727769"/>
                  </a:cubicBezTo>
                  <a:cubicBezTo>
                    <a:pt x="710245" y="899878"/>
                    <a:pt x="1008820" y="2226299"/>
                    <a:pt x="1225939" y="2356440"/>
                  </a:cubicBezTo>
                  <a:cubicBezTo>
                    <a:pt x="1163301" y="2410885"/>
                    <a:pt x="148555" y="2342781"/>
                    <a:pt x="85917" y="2397226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326C151-A871-458A-8621-E026E892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0009" y="1865799"/>
              <a:ext cx="4466288" cy="31264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EA007BA-AA9F-4156-BBA6-677D20032F2C}"/>
              </a:ext>
            </a:extLst>
          </p:cNvPr>
          <p:cNvSpPr txBox="1"/>
          <p:nvPr/>
        </p:nvSpPr>
        <p:spPr>
          <a:xfrm>
            <a:off x="7201382" y="2599532"/>
            <a:ext cx="15571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 Black" panose="020B0A04020102020204" pitchFamily="34" charset="0"/>
              </a:rPr>
              <a:t>OR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31F059-6A23-40AC-99F4-7EF37DF3ABD0}"/>
              </a:ext>
            </a:extLst>
          </p:cNvPr>
          <p:cNvSpPr txBox="1"/>
          <p:nvPr/>
        </p:nvSpPr>
        <p:spPr>
          <a:xfrm>
            <a:off x="6590781" y="3429000"/>
            <a:ext cx="277046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Black" panose="020B0A04020102020204" pitchFamily="34" charset="0"/>
              </a:rPr>
              <a:t>Accurate</a:t>
            </a:r>
          </a:p>
          <a:p>
            <a:pPr algn="ctr"/>
            <a:r>
              <a:rPr lang="en-US" sz="3200" dirty="0">
                <a:latin typeface="Arial Black" panose="020B0A04020102020204" pitchFamily="34" charset="0"/>
              </a:rPr>
              <a:t>Relevant</a:t>
            </a:r>
          </a:p>
          <a:p>
            <a:pPr algn="ctr"/>
            <a:r>
              <a:rPr lang="en-US" sz="3200" dirty="0">
                <a:latin typeface="Arial Black" panose="020B0A04020102020204" pitchFamily="34" charset="0"/>
              </a:rPr>
              <a:t>Useful</a:t>
            </a:r>
          </a:p>
          <a:p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BB22AE-9AC6-47F8-B5C8-162637CAE282}"/>
              </a:ext>
            </a:extLst>
          </p:cNvPr>
          <p:cNvCxnSpPr>
            <a:cxnSpLocks/>
          </p:cNvCxnSpPr>
          <p:nvPr/>
        </p:nvCxnSpPr>
        <p:spPr>
          <a:xfrm flipV="1">
            <a:off x="179417" y="68007"/>
            <a:ext cx="11833166" cy="64082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E1D788A-1549-4522-A1A1-2AA329BDBF91}"/>
              </a:ext>
            </a:extLst>
          </p:cNvPr>
          <p:cNvPicPr/>
          <p:nvPr/>
        </p:nvPicPr>
        <p:blipFill rotWithShape="1">
          <a:blip r:embed="rId8"/>
          <a:srcRect r="5739" b="9642"/>
          <a:stretch/>
        </p:blipFill>
        <p:spPr>
          <a:xfrm>
            <a:off x="327763" y="5341236"/>
            <a:ext cx="5203898" cy="836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FD80D71-D899-43E3-86A1-1E64D55F371A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2943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B21F-CE6E-4516-8A72-A6C1318F4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B3A3-5033-4F5A-8589-CC04B4A8FD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err="1">
                <a:latin typeface="Arial Black" panose="020B0A04020102020204" pitchFamily="34" charset="0"/>
              </a:rPr>
              <a:t>Pixabay</a:t>
            </a:r>
            <a:r>
              <a:rPr lang="en-US" dirty="0"/>
              <a:t> – illustrations in the public domain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https://pixabay.com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Chiropractic Economics </a:t>
            </a:r>
            <a:r>
              <a:rPr lang="en-US" dirty="0"/>
              <a:t>–  Issue February 2021, p. </a:t>
            </a:r>
          </a:p>
          <a:p>
            <a:pPr marL="0" indent="0">
              <a:buNone/>
            </a:pPr>
            <a:r>
              <a:rPr lang="en-US" dirty="0"/>
              <a:t>Chiropractic Practice Management, Personal Growth for Chiropractors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Board websites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4"/>
              </a:rPr>
              <a:t>https://www.gcc-uk.org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5"/>
              </a:rPr>
              <a:t>https://www.chiropracticboard.org.nz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6"/>
              </a:rPr>
              <a:t>https://www.chiropracticboard.gov.au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>
                <a:hlinkClick r:id="rId7"/>
              </a:rPr>
              <a:t>https://www.oregon.gov/obce/Pages/index.aspx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F3526-696A-4872-8501-AE9D2DA06821}"/>
              </a:ext>
            </a:extLst>
          </p:cNvPr>
          <p:cNvSpPr/>
          <p:nvPr/>
        </p:nvSpPr>
        <p:spPr>
          <a:xfrm>
            <a:off x="10688774" y="6384697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003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031DD-783C-4682-9F3E-97FF15907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21AD-F99C-4091-8BFE-AF694F809F66}" type="slidenum">
              <a:rPr lang="en-US" smtClean="0"/>
              <a:t>42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45F56E-4C94-4900-8259-854E798DC395}"/>
              </a:ext>
            </a:extLst>
          </p:cNvPr>
          <p:cNvGrpSpPr/>
          <p:nvPr/>
        </p:nvGrpSpPr>
        <p:grpSpPr>
          <a:xfrm>
            <a:off x="203201" y="196905"/>
            <a:ext cx="8636000" cy="1535134"/>
            <a:chOff x="203200" y="196904"/>
            <a:chExt cx="11988800" cy="21448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AD3B51-E9BE-4B18-BEE5-D39B46E63B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482" b="9676"/>
            <a:stretch/>
          </p:blipFill>
          <p:spPr>
            <a:xfrm>
              <a:off x="203200" y="196904"/>
              <a:ext cx="11988800" cy="21133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3FBFFB-4E5B-4148-8039-381C65151E23}"/>
                </a:ext>
              </a:extLst>
            </p:cNvPr>
            <p:cNvSpPr/>
            <p:nvPr/>
          </p:nvSpPr>
          <p:spPr>
            <a:xfrm>
              <a:off x="6890327" y="1976582"/>
              <a:ext cx="2881746" cy="365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41E4BA-30B8-4228-A40D-BA0D9B8A97F9}"/>
              </a:ext>
            </a:extLst>
          </p:cNvPr>
          <p:cNvSpPr txBox="1"/>
          <p:nvPr/>
        </p:nvSpPr>
        <p:spPr>
          <a:xfrm>
            <a:off x="4761346" y="1732038"/>
            <a:ext cx="2669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 Black" panose="020B0A04020102020204" pitchFamily="34" charset="0"/>
              </a:rPr>
              <a:t>AGENDA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3CC551-5AB1-4627-9DE9-24376AC2FC96}"/>
              </a:ext>
            </a:extLst>
          </p:cNvPr>
          <p:cNvSpPr txBox="1"/>
          <p:nvPr/>
        </p:nvSpPr>
        <p:spPr>
          <a:xfrm>
            <a:off x="1468581" y="2660073"/>
            <a:ext cx="9735127" cy="362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Welcome 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Dr Wayne Minter, ICRS Chair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ICRS Overview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Program: It’s All About the Data </a:t>
            </a:r>
            <a:b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Donna M Cohen, ICRS Executive Director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Organizations Registered to Report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Regulatory Members: Canada, New Zealand, UK, Australia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CCE-International – </a:t>
            </a:r>
            <a:r>
              <a:rPr lang="en-US" sz="2000" i="1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Dr Cynthia Peterson</a:t>
            </a:r>
          </a:p>
          <a:p>
            <a:pPr marL="342900" indent="-342900">
              <a:spcBef>
                <a:spcPts val="1500"/>
              </a:spcBef>
              <a:buAutoNum type="arabicPeriod"/>
            </a:pPr>
            <a:r>
              <a:rPr lang="en-US" sz="2800" dirty="0">
                <a:latin typeface="Arial" panose="020B0604020202020204" pitchFamily="34" charset="0"/>
                <a:ea typeface="Adobe Myungjo Std M" panose="02020600000000000000" pitchFamily="18" charset="-128"/>
                <a:cs typeface="Arial" panose="020B0604020202020204" pitchFamily="34" charset="0"/>
              </a:rPr>
              <a:t>All Other Updates</a:t>
            </a:r>
          </a:p>
        </p:txBody>
      </p:sp>
    </p:spTree>
    <p:extLst>
      <p:ext uri="{BB962C8B-B14F-4D97-AF65-F5344CB8AC3E}">
        <p14:creationId xmlns:p14="http://schemas.microsoft.com/office/powerpoint/2010/main" val="148883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2162D-8B4B-4035-B81B-79D7B792E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all about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0EB4-D9F8-4C2C-BADE-99711BBEA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more document management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3F04FC-9066-46CB-8DCE-AC9766E2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1922"/>
            <a:ext cx="4572622" cy="357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DB1A89-CE39-4C3D-9A64-70DBCB7F3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2275523"/>
            <a:ext cx="5852160" cy="3901440"/>
          </a:xfrm>
          <a:prstGeom prst="rect">
            <a:avLst/>
          </a:prstGeom>
        </p:spPr>
      </p:pic>
      <p:sp>
        <p:nvSpPr>
          <p:cNvPr id="14" name="&quot;Not Allowed&quot; Symbol 13">
            <a:extLst>
              <a:ext uri="{FF2B5EF4-FFF2-40B4-BE49-F238E27FC236}">
                <a16:creationId xmlns:a16="http://schemas.microsoft.com/office/drawing/2014/main" id="{088D19D1-0195-4FBC-BB2C-ECA9C31392E5}"/>
              </a:ext>
            </a:extLst>
          </p:cNvPr>
          <p:cNvSpPr/>
          <p:nvPr/>
        </p:nvSpPr>
        <p:spPr>
          <a:xfrm>
            <a:off x="1341431" y="2503777"/>
            <a:ext cx="3566160" cy="3331031"/>
          </a:xfrm>
          <a:prstGeom prst="noSmoking">
            <a:avLst>
              <a:gd name="adj" fmla="val 470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96003D-94BE-4CC9-8845-40D66F3F92E9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860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A82-3871-4077-BB98-8F59418B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Organizations are measured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054DC37-156F-488C-8CCA-BDC5F71E0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16" y="2506662"/>
            <a:ext cx="8702676" cy="4351338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A88C552-FAE3-46F4-83DD-6EA3897FBB3D}"/>
              </a:ext>
            </a:extLst>
          </p:cNvPr>
          <p:cNvSpPr txBox="1"/>
          <p:nvPr/>
        </p:nvSpPr>
        <p:spPr>
          <a:xfrm>
            <a:off x="1031964" y="2260806"/>
            <a:ext cx="5956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TRANSPARENCY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BC3837-AB10-41FF-998A-C8D5966CA6E5}"/>
              </a:ext>
            </a:extLst>
          </p:cNvPr>
          <p:cNvSpPr txBox="1"/>
          <p:nvPr/>
        </p:nvSpPr>
        <p:spPr>
          <a:xfrm>
            <a:off x="6252370" y="2260805"/>
            <a:ext cx="463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EFFECTIVENESS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5672F-2B39-4C40-A27B-0BB56F948E49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05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7AE74F-50DD-4C86-9F00-FCD62E367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562" y="901336"/>
            <a:ext cx="5215801" cy="52158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CA030-6599-41FB-A547-7147A142CF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0478" y="700226"/>
            <a:ext cx="6921500" cy="570865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600" dirty="0">
                <a:solidFill>
                  <a:srgbClr val="FF0000"/>
                </a:solidFill>
                <a:latin typeface="Arial Black" panose="020B0A04020102020204" pitchFamily="34" charset="0"/>
              </a:rPr>
              <a:t>Primary stakeholders</a:t>
            </a:r>
          </a:p>
          <a:p>
            <a:pPr lvl="2"/>
            <a:r>
              <a:rPr lang="en-US" sz="3200" dirty="0"/>
              <a:t>Government</a:t>
            </a:r>
          </a:p>
          <a:p>
            <a:pPr lvl="2"/>
            <a:r>
              <a:rPr lang="en-US" sz="3200" dirty="0"/>
              <a:t>Registrants</a:t>
            </a:r>
          </a:p>
          <a:p>
            <a:pPr lvl="2"/>
            <a:r>
              <a:rPr lang="en-US" sz="3200" dirty="0"/>
              <a:t>Students / examinees</a:t>
            </a:r>
          </a:p>
          <a:p>
            <a:pPr lvl="2"/>
            <a:r>
              <a:rPr lang="en-US" sz="3200" dirty="0"/>
              <a:t>Staff / team members</a:t>
            </a:r>
          </a:p>
          <a:p>
            <a:pPr lvl="2"/>
            <a:r>
              <a:rPr lang="en-US" sz="3200" dirty="0"/>
              <a:t>Accredited programs</a:t>
            </a:r>
          </a:p>
          <a:p>
            <a:pPr lvl="2">
              <a:spcAft>
                <a:spcPts val="2500"/>
              </a:spcAft>
            </a:pPr>
            <a:r>
              <a:rPr lang="en-US" sz="3200" dirty="0"/>
              <a:t>Public</a:t>
            </a:r>
          </a:p>
          <a:p>
            <a:pPr marL="457200" lvl="1" indent="0">
              <a:buNone/>
            </a:pPr>
            <a:r>
              <a:rPr lang="en-US" sz="3600" dirty="0">
                <a:solidFill>
                  <a:srgbClr val="FF9900"/>
                </a:solidFill>
                <a:latin typeface="Arial Black" panose="020B0A04020102020204" pitchFamily="34" charset="0"/>
              </a:rPr>
              <a:t>Secondary stakeholders</a:t>
            </a:r>
          </a:p>
          <a:p>
            <a:pPr lvl="2"/>
            <a:r>
              <a:rPr lang="en-US" sz="3200" dirty="0"/>
              <a:t>Peers</a:t>
            </a:r>
          </a:p>
          <a:p>
            <a:pPr lvl="2"/>
            <a:r>
              <a:rPr lang="en-US" sz="3200" dirty="0"/>
              <a:t>Yelp / social networks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95B483-F112-4B95-8FF7-6FC9EF3D6CAE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29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A5F7B9-484D-4B57-BB15-D4AB5C138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55" y="1690688"/>
            <a:ext cx="4805658" cy="480565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9C71FC-D2D4-4BF5-89F4-28725D159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769" y="1690688"/>
            <a:ext cx="3581749" cy="120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Perceptions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75CA1B9-9485-4757-86BA-F5DCFDD74AC4}"/>
              </a:ext>
            </a:extLst>
          </p:cNvPr>
          <p:cNvSpPr txBox="1">
            <a:spLocks/>
          </p:cNvSpPr>
          <p:nvPr/>
        </p:nvSpPr>
        <p:spPr>
          <a:xfrm>
            <a:off x="7567745" y="1690688"/>
            <a:ext cx="3862253" cy="120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rial Black" panose="020B0A04020102020204" pitchFamily="34" charset="0"/>
              </a:rPr>
              <a:t>Measurable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FCCD04-8446-405B-91B6-2F20E5B3E994}"/>
              </a:ext>
            </a:extLst>
          </p:cNvPr>
          <p:cNvSpPr txBox="1"/>
          <p:nvPr/>
        </p:nvSpPr>
        <p:spPr>
          <a:xfrm flipH="1">
            <a:off x="8083732" y="2898050"/>
            <a:ext cx="3346266" cy="2210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5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  <a:p>
            <a:pPr>
              <a:spcAft>
                <a:spcPts val="25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How long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88AB9F-9418-45AF-B46E-ADEEFD80C286}"/>
              </a:ext>
            </a:extLst>
          </p:cNvPr>
          <p:cNvSpPr txBox="1"/>
          <p:nvPr/>
        </p:nvSpPr>
        <p:spPr>
          <a:xfrm flipH="1">
            <a:off x="609252" y="2898050"/>
            <a:ext cx="334626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Trustworthy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Expertise</a:t>
            </a: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Info available</a:t>
            </a:r>
          </a:p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3B7A21-806D-4AF2-B0B4-BDEDF50C39F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792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Not everything is easy to quantify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3F4FB0-4387-4A8A-B23A-AAD50C312283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36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E7719-5F92-4F8B-B29A-CF8146609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1DE7A-0C62-408C-9798-E00C0BF97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319"/>
            <a:ext cx="10515600" cy="48345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Timeliness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Issuing / renewing registrations / licenses</a:t>
            </a:r>
          </a:p>
          <a:p>
            <a:pPr marL="0" indent="0">
              <a:buNone/>
            </a:pPr>
            <a:r>
              <a:rPr lang="en-US" dirty="0"/>
              <a:t>	Investigating and prosecuting fitness to practice complaints</a:t>
            </a:r>
          </a:p>
          <a:p>
            <a:pPr marL="0" indent="0">
              <a:buNone/>
            </a:pPr>
            <a:r>
              <a:rPr lang="en-US" dirty="0"/>
              <a:t>	Measuring effectiveness / consistency of sanctions</a:t>
            </a:r>
          </a:p>
          <a:p>
            <a:pPr marL="0" indent="0">
              <a:buNone/>
            </a:pPr>
            <a:r>
              <a:rPr lang="en-US" dirty="0"/>
              <a:t>	Providing guidance to registrants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Inclusion</a:t>
            </a:r>
          </a:p>
          <a:p>
            <a:pPr marL="0" indent="0">
              <a:buNone/>
            </a:pPr>
            <a:r>
              <a:rPr lang="en-US" dirty="0"/>
              <a:t>	Composition of governance</a:t>
            </a:r>
          </a:p>
          <a:p>
            <a:pPr marL="0" indent="0">
              <a:buNone/>
            </a:pPr>
            <a:r>
              <a:rPr lang="en-US" dirty="0"/>
              <a:t>	Active outreach efforts</a:t>
            </a:r>
          </a:p>
          <a:p>
            <a:pPr marL="0" indent="0">
              <a:buNone/>
            </a:pPr>
            <a:r>
              <a:rPr lang="en-US" dirty="0"/>
              <a:t>	Consultations – before adopting new policies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Cost Effectiveness</a:t>
            </a:r>
          </a:p>
          <a:p>
            <a:pPr marL="0" indent="0">
              <a:buNone/>
            </a:pPr>
            <a:r>
              <a:rPr lang="en-US" dirty="0"/>
              <a:t>	Using your resources well</a:t>
            </a:r>
          </a:p>
          <a:p>
            <a:pPr marL="0" indent="0">
              <a:buNone/>
            </a:pPr>
            <a:r>
              <a:rPr lang="en-US" dirty="0">
                <a:latin typeface="Arial Black" panose="020B0A04020102020204" pitchFamily="34" charset="0"/>
              </a:rPr>
              <a:t>Comparisons</a:t>
            </a:r>
            <a:r>
              <a:rPr lang="en-US" dirty="0"/>
              <a:t> – against previous years, other professions, peers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EE2B74-16C0-4CB4-95FB-C7B0A39D33A8}"/>
              </a:ext>
            </a:extLst>
          </p:cNvPr>
          <p:cNvSpPr/>
          <p:nvPr/>
        </p:nvSpPr>
        <p:spPr>
          <a:xfrm>
            <a:off x="10688774" y="6375461"/>
            <a:ext cx="90281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©2021 ICRS</a:t>
            </a:r>
            <a:endParaRPr lang="en-US" sz="10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210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1568</TotalTime>
  <Words>2130</Words>
  <Application>Microsoft Office PowerPoint</Application>
  <PresentationFormat>Widescreen</PresentationFormat>
  <Paragraphs>408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Adobe Myungjo Std M</vt:lpstr>
      <vt:lpstr>Arial</vt:lpstr>
      <vt:lpstr>Arial Black</vt:lpstr>
      <vt:lpstr>Calibri</vt:lpstr>
      <vt:lpstr>Calibri Light</vt:lpstr>
      <vt:lpstr>Georgia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It’s all about the data</vt:lpstr>
      <vt:lpstr>Organizations are measured</vt:lpstr>
      <vt:lpstr>PowerPoint Presentation</vt:lpstr>
      <vt:lpstr>Perceptions</vt:lpstr>
      <vt:lpstr>Measurable </vt:lpstr>
      <vt:lpstr>Perceptions</vt:lpstr>
      <vt:lpstr>Understanding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data</vt:lpstr>
      <vt:lpstr>Capturing data consistently – Grad Example</vt:lpstr>
      <vt:lpstr>Are your data fields set up for these?</vt:lpstr>
      <vt:lpstr>Some Common Metrics Issues</vt:lpstr>
      <vt:lpstr>More Common Metrics Issues</vt:lpstr>
      <vt:lpstr>It’s a battle</vt:lpstr>
      <vt:lpstr>PowerPoint Presentation</vt:lpstr>
      <vt:lpstr>More on names</vt:lpstr>
      <vt:lpstr>When It Goes Wrong</vt:lpstr>
      <vt:lpstr>Case of Brian Yu, MD</vt:lpstr>
      <vt:lpstr>PowerPoint Presentation</vt:lpstr>
      <vt:lpstr>A Case Study:  Oscar Alberto Cornelio-Flores</vt:lpstr>
      <vt:lpstr>Oscar Alberto Cornelio-Flores</vt:lpstr>
      <vt:lpstr>Oscar Alberto Cornelio-Flores</vt:lpstr>
      <vt:lpstr>Oscar Alberto Cornelio-Flores</vt:lpstr>
      <vt:lpstr>Oscar Alberto Cornelio-Flores</vt:lpstr>
      <vt:lpstr>PowerPoint Presentation</vt:lpstr>
      <vt:lpstr>Oscar Alberto Cornelio-Flores</vt:lpstr>
      <vt:lpstr>Oscar Alberto Cornelio-Flores</vt:lpstr>
      <vt:lpstr>Free Resource</vt:lpstr>
      <vt:lpstr>Summary</vt:lpstr>
      <vt:lpstr>Garbage in, garbage out…</vt:lpstr>
      <vt:lpstr>Credits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Cohen</dc:creator>
  <cp:lastModifiedBy>Donna Cohen</cp:lastModifiedBy>
  <cp:revision>114</cp:revision>
  <cp:lastPrinted>2021-05-14T05:32:28Z</cp:lastPrinted>
  <dcterms:created xsi:type="dcterms:W3CDTF">2021-05-05T20:08:28Z</dcterms:created>
  <dcterms:modified xsi:type="dcterms:W3CDTF">2021-05-14T05:49:07Z</dcterms:modified>
</cp:coreProperties>
</file>